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732" r:id="rId2"/>
    <p:sldId id="908" r:id="rId3"/>
    <p:sldId id="2717" r:id="rId4"/>
    <p:sldId id="2707" r:id="rId5"/>
    <p:sldId id="2733" r:id="rId6"/>
    <p:sldId id="2728" r:id="rId7"/>
    <p:sldId id="2709" r:id="rId8"/>
    <p:sldId id="2736" r:id="rId9"/>
    <p:sldId id="2729" r:id="rId10"/>
    <p:sldId id="2735" r:id="rId11"/>
    <p:sldId id="2725" r:id="rId12"/>
    <p:sldId id="2727" r:id="rId13"/>
    <p:sldId id="2730" r:id="rId14"/>
    <p:sldId id="2726" r:id="rId15"/>
    <p:sldId id="2718" r:id="rId16"/>
    <p:sldId id="2719" r:id="rId17"/>
    <p:sldId id="2695" r:id="rId18"/>
    <p:sldId id="2696" r:id="rId19"/>
    <p:sldId id="2731" r:id="rId20"/>
    <p:sldId id="2722" r:id="rId21"/>
    <p:sldId id="2702" r:id="rId22"/>
    <p:sldId id="2723" r:id="rId23"/>
  </p:sldIdLst>
  <p:sldSz cx="9144000" cy="6858000" type="screen4x3"/>
  <p:notesSz cx="6894513" cy="9180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Closing Slides" id="{20EB4EC5-D9FC-4EBD-90BF-191CC107680C}">
          <p14:sldIdLst>
            <p14:sldId id="2732"/>
            <p14:sldId id="908"/>
            <p14:sldId id="2717"/>
            <p14:sldId id="2707"/>
            <p14:sldId id="2733"/>
            <p14:sldId id="2728"/>
            <p14:sldId id="2709"/>
            <p14:sldId id="2736"/>
            <p14:sldId id="2729"/>
            <p14:sldId id="2735"/>
            <p14:sldId id="2725"/>
            <p14:sldId id="2727"/>
            <p14:sldId id="2730"/>
            <p14:sldId id="2726"/>
            <p14:sldId id="2718"/>
            <p14:sldId id="2719"/>
            <p14:sldId id="2695"/>
            <p14:sldId id="2696"/>
            <p14:sldId id="2731"/>
            <p14:sldId id="2722"/>
            <p14:sldId id="2702"/>
            <p14:sldId id="2723"/>
          </p14:sldIdLst>
        </p14:section>
        <p14:section name="Layouts" id="{EE7E0C0D-E16F-48EF-996E-E1DC255CFC31}">
          <p14:sldIdLst/>
        </p14:section>
        <p14:section name="Section Breaks" id="{DB4DC08F-8BEC-4C95-B1D8-4483568F80F6}">
          <p14:sldIdLst/>
        </p14:section>
        <p14:section name="Examples of Use/Best Practices" id="{0BFE3698-BDE1-4244-967B-15D37ACC0BBD}">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895"/>
    <a:srgbClr val="F47C20"/>
    <a:srgbClr val="002055"/>
    <a:srgbClr val="A91F22"/>
    <a:srgbClr val="0C507C"/>
    <a:srgbClr val="941B1E"/>
    <a:srgbClr val="B64C4B"/>
    <a:srgbClr val="002156"/>
    <a:srgbClr val="C32327"/>
    <a:srgbClr val="931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27" autoAdjust="0"/>
    <p:restoredTop sz="88313" autoAdjust="0"/>
  </p:normalViewPr>
  <p:slideViewPr>
    <p:cSldViewPr snapToGrid="0" showGuides="1">
      <p:cViewPr varScale="1">
        <p:scale>
          <a:sx n="93" d="100"/>
          <a:sy n="93" d="100"/>
        </p:scale>
        <p:origin x="645" y="5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1" d="100"/>
          <a:sy n="51" d="100"/>
        </p:scale>
        <p:origin x="28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'Pre-June ARVs'!$L$55</c:f>
              <c:strCache>
                <c:ptCount val="1"/>
                <c:pt idx="0">
                  <c:v>% on TLD</c:v>
                </c:pt>
              </c:strCache>
            </c:strRef>
          </c:tx>
          <c:spPr>
            <a:solidFill>
              <a:schemeClr val="accent2"/>
            </a:solidFill>
          </c:spPr>
          <c:invertIfNegative val="0"/>
          <c:cat>
            <c:strRef>
              <c:f>'Pre-June ARVs'!$K$56:$K$76</c:f>
              <c:strCache>
                <c:ptCount val="21"/>
                <c:pt idx="0">
                  <c:v>Cameroon</c:v>
                </c:pt>
                <c:pt idx="1">
                  <c:v>South Africa</c:v>
                </c:pt>
                <c:pt idx="2">
                  <c:v>Nigeria</c:v>
                </c:pt>
                <c:pt idx="3">
                  <c:v>eSwatini</c:v>
                </c:pt>
                <c:pt idx="4">
                  <c:v>DRC</c:v>
                </c:pt>
                <c:pt idx="5">
                  <c:v>Kenya</c:v>
                </c:pt>
                <c:pt idx="6">
                  <c:v>Mozambique</c:v>
                </c:pt>
                <c:pt idx="7">
                  <c:v>Burundi</c:v>
                </c:pt>
                <c:pt idx="8">
                  <c:v>Malawi</c:v>
                </c:pt>
                <c:pt idx="9">
                  <c:v>Zambia</c:v>
                </c:pt>
                <c:pt idx="10">
                  <c:v>Namibia</c:v>
                </c:pt>
                <c:pt idx="11">
                  <c:v>Zimbabwe</c:v>
                </c:pt>
                <c:pt idx="12">
                  <c:v>Tanzania</c:v>
                </c:pt>
                <c:pt idx="13">
                  <c:v>Uganda JMS</c:v>
                </c:pt>
                <c:pt idx="14">
                  <c:v>Cote d'Ivoire</c:v>
                </c:pt>
                <c:pt idx="15">
                  <c:v>Lesotho</c:v>
                </c:pt>
                <c:pt idx="16">
                  <c:v>Uganda MAUL</c:v>
                </c:pt>
                <c:pt idx="17">
                  <c:v>Rwanda</c:v>
                </c:pt>
                <c:pt idx="18">
                  <c:v>Haiti</c:v>
                </c:pt>
                <c:pt idx="19">
                  <c:v>Ukraine</c:v>
                </c:pt>
                <c:pt idx="20">
                  <c:v>South Sudan</c:v>
                </c:pt>
              </c:strCache>
            </c:strRef>
          </c:cat>
          <c:val>
            <c:numRef>
              <c:f>'Pre-June ARVs'!$L$56:$L$76</c:f>
              <c:numCache>
                <c:formatCode>General</c:formatCode>
                <c:ptCount val="21"/>
                <c:pt idx="0">
                  <c:v>1</c:v>
                </c:pt>
                <c:pt idx="1">
                  <c:v>0.99610389610389616</c:v>
                </c:pt>
                <c:pt idx="2">
                  <c:v>0.98921805852754086</c:v>
                </c:pt>
                <c:pt idx="3">
                  <c:v>0.96332537686838626</c:v>
                </c:pt>
                <c:pt idx="4">
                  <c:v>0.95700001803524093</c:v>
                </c:pt>
                <c:pt idx="5">
                  <c:v>0.95009768695723751</c:v>
                </c:pt>
                <c:pt idx="6">
                  <c:v>0.93352302978123602</c:v>
                </c:pt>
                <c:pt idx="7">
                  <c:v>0.93010111104579385</c:v>
                </c:pt>
                <c:pt idx="8">
                  <c:v>0.91232392468283108</c:v>
                </c:pt>
                <c:pt idx="9">
                  <c:v>0.90737133747779009</c:v>
                </c:pt>
                <c:pt idx="10">
                  <c:v>0.8971589616107648</c:v>
                </c:pt>
                <c:pt idx="11">
                  <c:v>0.87134529973198915</c:v>
                </c:pt>
                <c:pt idx="12">
                  <c:v>0.86599999999999999</c:v>
                </c:pt>
                <c:pt idx="13">
                  <c:v>0.84815653627138476</c:v>
                </c:pt>
                <c:pt idx="14">
                  <c:v>0.82979999999999998</c:v>
                </c:pt>
                <c:pt idx="15" formatCode="0.0%">
                  <c:v>0.79999999999999993</c:v>
                </c:pt>
                <c:pt idx="16" formatCode="0.0%">
                  <c:v>0.78297972191851339</c:v>
                </c:pt>
                <c:pt idx="17" formatCode="0.0%">
                  <c:v>0.77631108908033375</c:v>
                </c:pt>
                <c:pt idx="18" formatCode="0.0%">
                  <c:v>0.76303815077368697</c:v>
                </c:pt>
                <c:pt idx="19" formatCode="0.0%">
                  <c:v>0.55398321035576192</c:v>
                </c:pt>
                <c:pt idx="20" formatCode="0.0%">
                  <c:v>0.38120459579307919</c:v>
                </c:pt>
              </c:numCache>
            </c:numRef>
          </c:val>
          <c:extLst>
            <c:ext xmlns:c16="http://schemas.microsoft.com/office/drawing/2014/chart" uri="{C3380CC4-5D6E-409C-BE32-E72D297353CC}">
              <c16:uniqueId val="{00000000-0FD9-4539-B9E1-6195AE917D31}"/>
            </c:ext>
          </c:extLst>
        </c:ser>
        <c:ser>
          <c:idx val="1"/>
          <c:order val="1"/>
          <c:tx>
            <c:strRef>
              <c:f>'Pre-June ARVs'!$M$55</c:f>
              <c:strCache>
                <c:ptCount val="1"/>
                <c:pt idx="0">
                  <c:v>% on TLE or TEE</c:v>
                </c:pt>
              </c:strCache>
            </c:strRef>
          </c:tx>
          <c:spPr>
            <a:solidFill>
              <a:schemeClr val="accent1"/>
            </a:solidFill>
          </c:spPr>
          <c:invertIfNegative val="0"/>
          <c:cat>
            <c:strRef>
              <c:f>'Pre-June ARVs'!$K$56:$K$76</c:f>
              <c:strCache>
                <c:ptCount val="21"/>
                <c:pt idx="0">
                  <c:v>Cameroon</c:v>
                </c:pt>
                <c:pt idx="1">
                  <c:v>South Africa</c:v>
                </c:pt>
                <c:pt idx="2">
                  <c:v>Nigeria</c:v>
                </c:pt>
                <c:pt idx="3">
                  <c:v>eSwatini</c:v>
                </c:pt>
                <c:pt idx="4">
                  <c:v>DRC</c:v>
                </c:pt>
                <c:pt idx="5">
                  <c:v>Kenya</c:v>
                </c:pt>
                <c:pt idx="6">
                  <c:v>Mozambique</c:v>
                </c:pt>
                <c:pt idx="7">
                  <c:v>Burundi</c:v>
                </c:pt>
                <c:pt idx="8">
                  <c:v>Malawi</c:v>
                </c:pt>
                <c:pt idx="9">
                  <c:v>Zambia</c:v>
                </c:pt>
                <c:pt idx="10">
                  <c:v>Namibia</c:v>
                </c:pt>
                <c:pt idx="11">
                  <c:v>Zimbabwe</c:v>
                </c:pt>
                <c:pt idx="12">
                  <c:v>Tanzania</c:v>
                </c:pt>
                <c:pt idx="13">
                  <c:v>Uganda JMS</c:v>
                </c:pt>
                <c:pt idx="14">
                  <c:v>Cote d'Ivoire</c:v>
                </c:pt>
                <c:pt idx="15">
                  <c:v>Lesotho</c:v>
                </c:pt>
                <c:pt idx="16">
                  <c:v>Uganda MAUL</c:v>
                </c:pt>
                <c:pt idx="17">
                  <c:v>Rwanda</c:v>
                </c:pt>
                <c:pt idx="18">
                  <c:v>Haiti</c:v>
                </c:pt>
                <c:pt idx="19">
                  <c:v>Ukraine</c:v>
                </c:pt>
                <c:pt idx="20">
                  <c:v>South Sudan</c:v>
                </c:pt>
              </c:strCache>
            </c:strRef>
          </c:cat>
          <c:val>
            <c:numRef>
              <c:f>'Pre-June ARVs'!$M$56:$M$76</c:f>
              <c:numCache>
                <c:formatCode>General</c:formatCode>
                <c:ptCount val="21"/>
                <c:pt idx="0">
                  <c:v>0</c:v>
                </c:pt>
                <c:pt idx="1">
                  <c:v>0</c:v>
                </c:pt>
                <c:pt idx="2">
                  <c:v>0</c:v>
                </c:pt>
                <c:pt idx="3">
                  <c:v>3.5364997510945531E-2</c:v>
                </c:pt>
                <c:pt idx="4">
                  <c:v>4.2999981964759161E-2</c:v>
                </c:pt>
                <c:pt idx="5">
                  <c:v>3.6350228423262188E-2</c:v>
                </c:pt>
                <c:pt idx="6">
                  <c:v>1.1359411787314666E-2</c:v>
                </c:pt>
                <c:pt idx="7">
                  <c:v>4.549997060725413E-2</c:v>
                </c:pt>
                <c:pt idx="8">
                  <c:v>1.8246488108248724E-2</c:v>
                </c:pt>
                <c:pt idx="9">
                  <c:v>0</c:v>
                </c:pt>
                <c:pt idx="10">
                  <c:v>1.7704190165232087E-2</c:v>
                </c:pt>
                <c:pt idx="11">
                  <c:v>4.0867116235336162E-2</c:v>
                </c:pt>
                <c:pt idx="12">
                  <c:v>0</c:v>
                </c:pt>
                <c:pt idx="13">
                  <c:v>0</c:v>
                </c:pt>
                <c:pt idx="14">
                  <c:v>8.9399999999999979E-2</c:v>
                </c:pt>
                <c:pt idx="15">
                  <c:v>0.15399746192893404</c:v>
                </c:pt>
                <c:pt idx="16">
                  <c:v>0.19637150893645516</c:v>
                </c:pt>
                <c:pt idx="17">
                  <c:v>2.4357662279246822E-2</c:v>
                </c:pt>
                <c:pt idx="18">
                  <c:v>9.5597987651497865E-2</c:v>
                </c:pt>
                <c:pt idx="19">
                  <c:v>0.28410354827335371</c:v>
                </c:pt>
                <c:pt idx="20">
                  <c:v>0.36880490758399975</c:v>
                </c:pt>
              </c:numCache>
            </c:numRef>
          </c:val>
          <c:extLst>
            <c:ext xmlns:c16="http://schemas.microsoft.com/office/drawing/2014/chart" uri="{C3380CC4-5D6E-409C-BE32-E72D297353CC}">
              <c16:uniqueId val="{00000001-0FD9-4539-B9E1-6195AE917D31}"/>
            </c:ext>
          </c:extLst>
        </c:ser>
        <c:ser>
          <c:idx val="2"/>
          <c:order val="2"/>
          <c:tx>
            <c:strRef>
              <c:f>'Pre-June ARVs'!$N$55</c:f>
              <c:strCache>
                <c:ptCount val="1"/>
                <c:pt idx="0">
                  <c:v>% on LNZ</c:v>
                </c:pt>
              </c:strCache>
            </c:strRef>
          </c:tx>
          <c:invertIfNegative val="0"/>
          <c:cat>
            <c:strRef>
              <c:f>'Pre-June ARVs'!$K$56:$K$76</c:f>
              <c:strCache>
                <c:ptCount val="21"/>
                <c:pt idx="0">
                  <c:v>Cameroon</c:v>
                </c:pt>
                <c:pt idx="1">
                  <c:v>South Africa</c:v>
                </c:pt>
                <c:pt idx="2">
                  <c:v>Nigeria</c:v>
                </c:pt>
                <c:pt idx="3">
                  <c:v>eSwatini</c:v>
                </c:pt>
                <c:pt idx="4">
                  <c:v>DRC</c:v>
                </c:pt>
                <c:pt idx="5">
                  <c:v>Kenya</c:v>
                </c:pt>
                <c:pt idx="6">
                  <c:v>Mozambique</c:v>
                </c:pt>
                <c:pt idx="7">
                  <c:v>Burundi</c:v>
                </c:pt>
                <c:pt idx="8">
                  <c:v>Malawi</c:v>
                </c:pt>
                <c:pt idx="9">
                  <c:v>Zambia</c:v>
                </c:pt>
                <c:pt idx="10">
                  <c:v>Namibia</c:v>
                </c:pt>
                <c:pt idx="11">
                  <c:v>Zimbabwe</c:v>
                </c:pt>
                <c:pt idx="12">
                  <c:v>Tanzania</c:v>
                </c:pt>
                <c:pt idx="13">
                  <c:v>Uganda JMS</c:v>
                </c:pt>
                <c:pt idx="14">
                  <c:v>Cote d'Ivoire</c:v>
                </c:pt>
                <c:pt idx="15">
                  <c:v>Lesotho</c:v>
                </c:pt>
                <c:pt idx="16">
                  <c:v>Uganda MAUL</c:v>
                </c:pt>
                <c:pt idx="17">
                  <c:v>Rwanda</c:v>
                </c:pt>
                <c:pt idx="18">
                  <c:v>Haiti</c:v>
                </c:pt>
                <c:pt idx="19">
                  <c:v>Ukraine</c:v>
                </c:pt>
                <c:pt idx="20">
                  <c:v>South Sudan</c:v>
                </c:pt>
              </c:strCache>
            </c:strRef>
          </c:cat>
          <c:val>
            <c:numRef>
              <c:f>'Pre-June ARVs'!$N$56:$N$76</c:f>
              <c:numCache>
                <c:formatCode>General</c:formatCode>
                <c:ptCount val="21"/>
                <c:pt idx="0">
                  <c:v>0</c:v>
                </c:pt>
                <c:pt idx="1">
                  <c:v>0</c:v>
                </c:pt>
                <c:pt idx="2">
                  <c:v>0</c:v>
                </c:pt>
                <c:pt idx="3">
                  <c:v>0</c:v>
                </c:pt>
                <c:pt idx="4">
                  <c:v>0</c:v>
                </c:pt>
                <c:pt idx="5">
                  <c:v>7.5208461950035136E-3</c:v>
                </c:pt>
                <c:pt idx="6">
                  <c:v>5.0827882640737343E-2</c:v>
                </c:pt>
                <c:pt idx="7">
                  <c:v>0</c:v>
                </c:pt>
                <c:pt idx="8">
                  <c:v>4.9427487007973649E-2</c:v>
                </c:pt>
                <c:pt idx="9">
                  <c:v>0</c:v>
                </c:pt>
                <c:pt idx="10">
                  <c:v>6.7670921143761761E-2</c:v>
                </c:pt>
                <c:pt idx="11">
                  <c:v>2.1538795025398759E-2</c:v>
                </c:pt>
                <c:pt idx="12">
                  <c:v>0.13100000000000001</c:v>
                </c:pt>
                <c:pt idx="13">
                  <c:v>0</c:v>
                </c:pt>
                <c:pt idx="14">
                  <c:v>0</c:v>
                </c:pt>
                <c:pt idx="15">
                  <c:v>1.2587349199024328E-2</c:v>
                </c:pt>
                <c:pt idx="16">
                  <c:v>2.0648769145031418E-2</c:v>
                </c:pt>
                <c:pt idx="17">
                  <c:v>1.8825853630639329E-2</c:v>
                </c:pt>
                <c:pt idx="18">
                  <c:v>3.8703407271895723E-2</c:v>
                </c:pt>
                <c:pt idx="19">
                  <c:v>1.2989783320437836E-2</c:v>
                </c:pt>
                <c:pt idx="20">
                  <c:v>0.24805062995360527</c:v>
                </c:pt>
              </c:numCache>
            </c:numRef>
          </c:val>
          <c:extLst>
            <c:ext xmlns:c16="http://schemas.microsoft.com/office/drawing/2014/chart" uri="{C3380CC4-5D6E-409C-BE32-E72D297353CC}">
              <c16:uniqueId val="{00000002-0FD9-4539-B9E1-6195AE917D31}"/>
            </c:ext>
          </c:extLst>
        </c:ser>
        <c:ser>
          <c:idx val="3"/>
          <c:order val="3"/>
          <c:tx>
            <c:strRef>
              <c:f>'Pre-June ARVs'!$O$55</c:f>
              <c:strCache>
                <c:ptCount val="1"/>
                <c:pt idx="0">
                  <c:v>%  on All other Regimens</c:v>
                </c:pt>
              </c:strCache>
            </c:strRef>
          </c:tx>
          <c:invertIfNegative val="0"/>
          <c:cat>
            <c:strRef>
              <c:f>'Pre-June ARVs'!$K$56:$K$76</c:f>
              <c:strCache>
                <c:ptCount val="21"/>
                <c:pt idx="0">
                  <c:v>Cameroon</c:v>
                </c:pt>
                <c:pt idx="1">
                  <c:v>South Africa</c:v>
                </c:pt>
                <c:pt idx="2">
                  <c:v>Nigeria</c:v>
                </c:pt>
                <c:pt idx="3">
                  <c:v>eSwatini</c:v>
                </c:pt>
                <c:pt idx="4">
                  <c:v>DRC</c:v>
                </c:pt>
                <c:pt idx="5">
                  <c:v>Kenya</c:v>
                </c:pt>
                <c:pt idx="6">
                  <c:v>Mozambique</c:v>
                </c:pt>
                <c:pt idx="7">
                  <c:v>Burundi</c:v>
                </c:pt>
                <c:pt idx="8">
                  <c:v>Malawi</c:v>
                </c:pt>
                <c:pt idx="9">
                  <c:v>Zambia</c:v>
                </c:pt>
                <c:pt idx="10">
                  <c:v>Namibia</c:v>
                </c:pt>
                <c:pt idx="11">
                  <c:v>Zimbabwe</c:v>
                </c:pt>
                <c:pt idx="12">
                  <c:v>Tanzania</c:v>
                </c:pt>
                <c:pt idx="13">
                  <c:v>Uganda JMS</c:v>
                </c:pt>
                <c:pt idx="14">
                  <c:v>Cote d'Ivoire</c:v>
                </c:pt>
                <c:pt idx="15">
                  <c:v>Lesotho</c:v>
                </c:pt>
                <c:pt idx="16">
                  <c:v>Uganda MAUL</c:v>
                </c:pt>
                <c:pt idx="17">
                  <c:v>Rwanda</c:v>
                </c:pt>
                <c:pt idx="18">
                  <c:v>Haiti</c:v>
                </c:pt>
                <c:pt idx="19">
                  <c:v>Ukraine</c:v>
                </c:pt>
                <c:pt idx="20">
                  <c:v>South Sudan</c:v>
                </c:pt>
              </c:strCache>
            </c:strRef>
          </c:cat>
          <c:val>
            <c:numRef>
              <c:f>'Pre-June ARVs'!$O$56:$O$76</c:f>
              <c:numCache>
                <c:formatCode>General</c:formatCode>
                <c:ptCount val="21"/>
                <c:pt idx="0">
                  <c:v>0</c:v>
                </c:pt>
                <c:pt idx="1">
                  <c:v>3.8961038961038961E-3</c:v>
                </c:pt>
                <c:pt idx="2">
                  <c:v>1.078194147245917E-2</c:v>
                </c:pt>
                <c:pt idx="3">
                  <c:v>1.3096256206680925E-3</c:v>
                </c:pt>
                <c:pt idx="4">
                  <c:v>0</c:v>
                </c:pt>
                <c:pt idx="5">
                  <c:v>6.0312384244968582E-3</c:v>
                </c:pt>
                <c:pt idx="6">
                  <c:v>4.2896757907118941E-3</c:v>
                </c:pt>
                <c:pt idx="7">
                  <c:v>2.4398918346951973E-2</c:v>
                </c:pt>
                <c:pt idx="8" formatCode="0.00%">
                  <c:v>2.0002100200946501E-2</c:v>
                </c:pt>
                <c:pt idx="9" formatCode="0.00%">
                  <c:v>9.262866252220997E-2</c:v>
                </c:pt>
                <c:pt idx="10" formatCode="0.00%">
                  <c:v>1.746592708024142E-2</c:v>
                </c:pt>
                <c:pt idx="11" formatCode="0.00%">
                  <c:v>6.6248789007275946E-2</c:v>
                </c:pt>
                <c:pt idx="12" formatCode="0.00%">
                  <c:v>3.0000000000000001E-3</c:v>
                </c:pt>
                <c:pt idx="13" formatCode="0.00%">
                  <c:v>0.15184346372861518</c:v>
                </c:pt>
                <c:pt idx="14" formatCode="0.00%">
                  <c:v>8.0799999999999997E-2</c:v>
                </c:pt>
                <c:pt idx="15" formatCode="0.00%">
                  <c:v>3.341518887204166E-2</c:v>
                </c:pt>
                <c:pt idx="16" formatCode="0.00%">
                  <c:v>0</c:v>
                </c:pt>
                <c:pt idx="17" formatCode="0.00%">
                  <c:v>0.18050539500978002</c:v>
                </c:pt>
                <c:pt idx="18" formatCode="0.00%">
                  <c:v>0.10266045430291942</c:v>
                </c:pt>
                <c:pt idx="19" formatCode="0.00%">
                  <c:v>0.14892345805044643</c:v>
                </c:pt>
                <c:pt idx="20" formatCode="0.00%">
                  <c:v>1.9398666693157735E-3</c:v>
                </c:pt>
              </c:numCache>
            </c:numRef>
          </c:val>
          <c:extLst>
            <c:ext xmlns:c16="http://schemas.microsoft.com/office/drawing/2014/chart" uri="{C3380CC4-5D6E-409C-BE32-E72D297353CC}">
              <c16:uniqueId val="{00000003-0FD9-4539-B9E1-6195AE917D31}"/>
            </c:ext>
          </c:extLst>
        </c:ser>
        <c:dLbls>
          <c:showLegendKey val="0"/>
          <c:showVal val="0"/>
          <c:showCatName val="0"/>
          <c:showSerName val="0"/>
          <c:showPercent val="0"/>
          <c:showBubbleSize val="0"/>
        </c:dLbls>
        <c:gapWidth val="150"/>
        <c:overlap val="100"/>
        <c:axId val="160946432"/>
        <c:axId val="161001472"/>
      </c:barChart>
      <c:catAx>
        <c:axId val="160946432"/>
        <c:scaling>
          <c:orientation val="minMax"/>
        </c:scaling>
        <c:delete val="0"/>
        <c:axPos val="b"/>
        <c:numFmt formatCode="General" sourceLinked="0"/>
        <c:majorTickMark val="out"/>
        <c:minorTickMark val="none"/>
        <c:tickLblPos val="nextTo"/>
        <c:crossAx val="161001472"/>
        <c:crosses val="autoZero"/>
        <c:auto val="1"/>
        <c:lblAlgn val="ctr"/>
        <c:lblOffset val="100"/>
        <c:noMultiLvlLbl val="0"/>
      </c:catAx>
      <c:valAx>
        <c:axId val="161001472"/>
        <c:scaling>
          <c:orientation val="minMax"/>
        </c:scaling>
        <c:delete val="0"/>
        <c:axPos val="l"/>
        <c:majorGridlines/>
        <c:numFmt formatCode="0%" sourceLinked="1"/>
        <c:majorTickMark val="out"/>
        <c:minorTickMark val="none"/>
        <c:tickLblPos val="nextTo"/>
        <c:crossAx val="160946432"/>
        <c:crosses val="autoZero"/>
        <c:crossBetween val="between"/>
      </c:valAx>
    </c:plotArea>
    <c:legend>
      <c:legendPos val="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60620"/>
          </a:xfrm>
          <a:prstGeom prst="rect">
            <a:avLst/>
          </a:prstGeom>
        </p:spPr>
        <p:txBody>
          <a:bodyPr vert="horz" lIns="91851" tIns="45926" rIns="91851" bIns="45926" rtlCol="0"/>
          <a:lstStyle>
            <a:lvl1pPr algn="l">
              <a:defRPr sz="1200"/>
            </a:lvl1pPr>
          </a:lstStyle>
          <a:p>
            <a:endParaRPr lang="en-US"/>
          </a:p>
        </p:txBody>
      </p:sp>
      <p:sp>
        <p:nvSpPr>
          <p:cNvPr id="3" name="Date Placeholder 2"/>
          <p:cNvSpPr>
            <a:spLocks noGrp="1"/>
          </p:cNvSpPr>
          <p:nvPr>
            <p:ph type="dt" sz="quarter" idx="1"/>
          </p:nvPr>
        </p:nvSpPr>
        <p:spPr>
          <a:xfrm>
            <a:off x="3905295" y="0"/>
            <a:ext cx="2987622" cy="460620"/>
          </a:xfrm>
          <a:prstGeom prst="rect">
            <a:avLst/>
          </a:prstGeom>
        </p:spPr>
        <p:txBody>
          <a:bodyPr vert="horz" lIns="91851" tIns="45926" rIns="91851" bIns="45926" rtlCol="0"/>
          <a:lstStyle>
            <a:lvl1pPr algn="r">
              <a:defRPr sz="1200"/>
            </a:lvl1pPr>
          </a:lstStyle>
          <a:p>
            <a:fld id="{347BABC3-6A33-4FB2-8279-C10337D15543}" type="datetimeFigureOut">
              <a:rPr lang="en-US" smtClean="0"/>
              <a:t>7/21/2019</a:t>
            </a:fld>
            <a:endParaRPr lang="en-US"/>
          </a:p>
        </p:txBody>
      </p:sp>
      <p:sp>
        <p:nvSpPr>
          <p:cNvPr id="4" name="Footer Placeholder 3"/>
          <p:cNvSpPr>
            <a:spLocks noGrp="1"/>
          </p:cNvSpPr>
          <p:nvPr>
            <p:ph type="ftr" sz="quarter" idx="2"/>
          </p:nvPr>
        </p:nvSpPr>
        <p:spPr>
          <a:xfrm>
            <a:off x="0" y="8719895"/>
            <a:ext cx="2987622" cy="460619"/>
          </a:xfrm>
          <a:prstGeom prst="rect">
            <a:avLst/>
          </a:prstGeom>
        </p:spPr>
        <p:txBody>
          <a:bodyPr vert="horz" lIns="91851" tIns="45926" rIns="91851" bIns="45926" rtlCol="0" anchor="b"/>
          <a:lstStyle>
            <a:lvl1pPr algn="l">
              <a:defRPr sz="1200"/>
            </a:lvl1pPr>
          </a:lstStyle>
          <a:p>
            <a:endParaRPr lang="en-US"/>
          </a:p>
        </p:txBody>
      </p:sp>
      <p:sp>
        <p:nvSpPr>
          <p:cNvPr id="5" name="Slide Number Placeholder 4"/>
          <p:cNvSpPr>
            <a:spLocks noGrp="1"/>
          </p:cNvSpPr>
          <p:nvPr>
            <p:ph type="sldNum" sz="quarter" idx="3"/>
          </p:nvPr>
        </p:nvSpPr>
        <p:spPr>
          <a:xfrm>
            <a:off x="3905295" y="8719895"/>
            <a:ext cx="2987622" cy="460619"/>
          </a:xfrm>
          <a:prstGeom prst="rect">
            <a:avLst/>
          </a:prstGeom>
        </p:spPr>
        <p:txBody>
          <a:bodyPr vert="horz" lIns="91851" tIns="45926" rIns="91851" bIns="45926" rtlCol="0" anchor="b"/>
          <a:lstStyle>
            <a:lvl1pPr algn="r">
              <a:defRPr sz="1200"/>
            </a:lvl1pPr>
          </a:lstStyle>
          <a:p>
            <a:fld id="{AE3A1C19-419C-4FC1-9F02-D690BA0F3DBB}" type="slidenum">
              <a:rPr lang="en-US" smtClean="0"/>
              <a:t>‹#›</a:t>
            </a:fld>
            <a:endParaRPr lang="en-US"/>
          </a:p>
        </p:txBody>
      </p:sp>
    </p:spTree>
    <p:extLst>
      <p:ext uri="{BB962C8B-B14F-4D97-AF65-F5344CB8AC3E}">
        <p14:creationId xmlns:p14="http://schemas.microsoft.com/office/powerpoint/2010/main" val="3551214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60620"/>
          </a:xfrm>
          <a:prstGeom prst="rect">
            <a:avLst/>
          </a:prstGeom>
        </p:spPr>
        <p:txBody>
          <a:bodyPr vert="horz" lIns="91851" tIns="45926" rIns="91851" bIns="45926" rtlCol="0"/>
          <a:lstStyle>
            <a:lvl1pPr algn="l">
              <a:defRPr sz="1200"/>
            </a:lvl1pPr>
          </a:lstStyle>
          <a:p>
            <a:endParaRPr lang="en-US"/>
          </a:p>
        </p:txBody>
      </p:sp>
      <p:sp>
        <p:nvSpPr>
          <p:cNvPr id="3" name="Date Placeholder 2"/>
          <p:cNvSpPr>
            <a:spLocks noGrp="1"/>
          </p:cNvSpPr>
          <p:nvPr>
            <p:ph type="dt" idx="1"/>
          </p:nvPr>
        </p:nvSpPr>
        <p:spPr>
          <a:xfrm>
            <a:off x="3905295" y="0"/>
            <a:ext cx="2987622" cy="460620"/>
          </a:xfrm>
          <a:prstGeom prst="rect">
            <a:avLst/>
          </a:prstGeom>
        </p:spPr>
        <p:txBody>
          <a:bodyPr vert="horz" lIns="91851" tIns="45926" rIns="91851" bIns="45926" rtlCol="0"/>
          <a:lstStyle>
            <a:lvl1pPr algn="r">
              <a:defRPr sz="1200"/>
            </a:lvl1pPr>
          </a:lstStyle>
          <a:p>
            <a:fld id="{4F5FDE03-B869-425E-88F9-5FFA391B1530}" type="datetimeFigureOut">
              <a:rPr lang="en-US" smtClean="0"/>
              <a:t>7/21/2019</a:t>
            </a:fld>
            <a:endParaRPr lang="en-US"/>
          </a:p>
        </p:txBody>
      </p:sp>
      <p:sp>
        <p:nvSpPr>
          <p:cNvPr id="4" name="Slide Image Placeholder 3"/>
          <p:cNvSpPr>
            <a:spLocks noGrp="1" noRot="1" noChangeAspect="1"/>
          </p:cNvSpPr>
          <p:nvPr>
            <p:ph type="sldImg" idx="2"/>
          </p:nvPr>
        </p:nvSpPr>
        <p:spPr>
          <a:xfrm>
            <a:off x="1381125" y="1147763"/>
            <a:ext cx="4132263" cy="3098800"/>
          </a:xfrm>
          <a:prstGeom prst="rect">
            <a:avLst/>
          </a:prstGeom>
          <a:noFill/>
          <a:ln w="12700">
            <a:solidFill>
              <a:prstClr val="black"/>
            </a:solidFill>
          </a:ln>
        </p:spPr>
        <p:txBody>
          <a:bodyPr vert="horz" lIns="91851" tIns="45926" rIns="91851" bIns="45926" rtlCol="0" anchor="ctr"/>
          <a:lstStyle/>
          <a:p>
            <a:endParaRPr lang="en-US"/>
          </a:p>
        </p:txBody>
      </p:sp>
      <p:sp>
        <p:nvSpPr>
          <p:cNvPr id="5" name="Notes Placeholder 4"/>
          <p:cNvSpPr>
            <a:spLocks noGrp="1"/>
          </p:cNvSpPr>
          <p:nvPr>
            <p:ph type="body" sz="quarter" idx="3"/>
          </p:nvPr>
        </p:nvSpPr>
        <p:spPr>
          <a:xfrm>
            <a:off x="689452" y="4418122"/>
            <a:ext cx="5515610" cy="3614827"/>
          </a:xfrm>
          <a:prstGeom prst="rect">
            <a:avLst/>
          </a:prstGeom>
        </p:spPr>
        <p:txBody>
          <a:bodyPr vert="horz" lIns="91851" tIns="45926" rIns="91851" bIns="459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19895"/>
            <a:ext cx="2987622" cy="460619"/>
          </a:xfrm>
          <a:prstGeom prst="rect">
            <a:avLst/>
          </a:prstGeom>
        </p:spPr>
        <p:txBody>
          <a:bodyPr vert="horz" lIns="91851" tIns="45926" rIns="91851" bIns="45926" rtlCol="0" anchor="b"/>
          <a:lstStyle>
            <a:lvl1pPr algn="l">
              <a:defRPr sz="1200"/>
            </a:lvl1pPr>
          </a:lstStyle>
          <a:p>
            <a:endParaRPr lang="en-US"/>
          </a:p>
        </p:txBody>
      </p:sp>
      <p:sp>
        <p:nvSpPr>
          <p:cNvPr id="7" name="Slide Number Placeholder 6"/>
          <p:cNvSpPr>
            <a:spLocks noGrp="1"/>
          </p:cNvSpPr>
          <p:nvPr>
            <p:ph type="sldNum" sz="quarter" idx="5"/>
          </p:nvPr>
        </p:nvSpPr>
        <p:spPr>
          <a:xfrm>
            <a:off x="3905295" y="8719895"/>
            <a:ext cx="2987622" cy="460619"/>
          </a:xfrm>
          <a:prstGeom prst="rect">
            <a:avLst/>
          </a:prstGeom>
        </p:spPr>
        <p:txBody>
          <a:bodyPr vert="horz" lIns="91851" tIns="45926" rIns="91851" bIns="45926" rtlCol="0" anchor="b"/>
          <a:lstStyle>
            <a:lvl1pPr algn="r">
              <a:defRPr sz="1200"/>
            </a:lvl1pPr>
          </a:lstStyle>
          <a:p>
            <a:fld id="{591AB78A-7831-4A62-AB22-77EAE70E2E54}" type="slidenum">
              <a:rPr lang="en-US" smtClean="0"/>
              <a:t>‹#›</a:t>
            </a:fld>
            <a:endParaRPr lang="en-US"/>
          </a:p>
        </p:txBody>
      </p:sp>
    </p:spTree>
    <p:extLst>
      <p:ext uri="{BB962C8B-B14F-4D97-AF65-F5344CB8AC3E}">
        <p14:creationId xmlns:p14="http://schemas.microsoft.com/office/powerpoint/2010/main" val="250144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6</a:t>
            </a:fld>
            <a:endParaRPr lang="en-US"/>
          </a:p>
        </p:txBody>
      </p:sp>
    </p:spTree>
    <p:extLst>
      <p:ext uri="{BB962C8B-B14F-4D97-AF65-F5344CB8AC3E}">
        <p14:creationId xmlns:p14="http://schemas.microsoft.com/office/powerpoint/2010/main" val="279200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id="{D77D49F6-6D0E-4857-B3AE-687E2157D58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fld id="{0998D0EB-2163-4FEB-A8FE-8E5BD6578A4F}" type="slidenum">
              <a:rPr lang="en-US" altLang="en-US" sz="1400">
                <a:solidFill>
                  <a:srgbClr val="FFFFFF"/>
                </a:solidFill>
              </a:rPr>
              <a:pPr/>
              <a:t>9</a:t>
            </a:fld>
            <a:endParaRPr lang="en-US" altLang="en-US" sz="1400">
              <a:solidFill>
                <a:srgbClr val="FFFFFF"/>
              </a:solidFill>
            </a:endParaRPr>
          </a:p>
        </p:txBody>
      </p:sp>
      <p:sp>
        <p:nvSpPr>
          <p:cNvPr id="4099" name="Rectangle 1">
            <a:extLst>
              <a:ext uri="{FF2B5EF4-FFF2-40B4-BE49-F238E27FC236}">
                <a16:creationId xmlns:a16="http://schemas.microsoft.com/office/drawing/2014/main" id="{81EA4043-9E7E-415A-A6AD-CD97927FB11D}"/>
              </a:ext>
            </a:extLst>
          </p:cNvPr>
          <p:cNvSpPr txBox="1">
            <a:spLocks noGrp="1" noRot="1" noChangeAspect="1" noChangeArrowheads="1" noTextEdit="1"/>
          </p:cNvSpPr>
          <p:nvPr>
            <p:ph type="sldImg"/>
          </p:nvPr>
        </p:nvSpPr>
        <p:spPr>
          <a:xfrm>
            <a:off x="1196975" y="704850"/>
            <a:ext cx="4640263" cy="34813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DF968564-D9E3-4A62-84D3-FE7610BE1746}"/>
              </a:ext>
            </a:extLst>
          </p:cNvPr>
          <p:cNvSpPr txBox="1">
            <a:spLocks noGrp="1" noChangeArrowheads="1"/>
          </p:cNvSpPr>
          <p:nvPr>
            <p:ph type="body" idx="1"/>
          </p:nvPr>
        </p:nvSpPr>
        <p:spPr>
          <a:xfrm>
            <a:off x="703263" y="4410075"/>
            <a:ext cx="5627687" cy="41783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spcBef>
                <a:spcPct val="0"/>
              </a:spcBef>
              <a:tabLst>
                <a:tab pos="723900" algn="l"/>
                <a:tab pos="1447800" algn="l"/>
                <a:tab pos="2171700" algn="l"/>
                <a:tab pos="2895600" algn="l"/>
                <a:tab pos="3619500" algn="l"/>
                <a:tab pos="4343400" algn="l"/>
                <a:tab pos="5067300" algn="l"/>
              </a:tabLst>
            </a:pPr>
            <a:r>
              <a:rPr lang="en-US" altLang="en-US" sz="1000">
                <a:latin typeface="Arial Unicode MS" pitchFamily="32" charset="0"/>
                <a:cs typeface="Arial Unicode MS" pitchFamily="32" charset="0"/>
              </a:rPr>
              <a:t>Figure 1. Neural-Tube Defects in Infants According to Maternal ART Exposure Group and HIV Infection Status. There were 7 additional infants with neural-tube defects in the full cohort: 3 born to women who started non–dolutegravir (DTG) antiretroviral therapy (ART) during pregnancy, 3 to human immunodeficiency virus (HIV)–infected women who did not receive ART during pregnancy, and 1 to a woman of unknown HIV infection status who did not receive ART. Among the women who had been receiving any non-DTG ART at conception, 5675 were receiving tenofovir–emtricitabine–efavirenz, 1446 tenofovir–emtricitabine–nevirapine, 2439 zidovudine–lamivudine–nevirapine, 452 tenofovir–emtricitabine–lopinavir–ritonavir, 312 zidovudine–lamivudine–lopinavir–ritonavir, 242 other specified ART regimens, and 734 unspecified non-DTG regimens. Among the women receiving DTG treatment that was started during pregnancy, the median gestational age at the initiation of ART was 19 weeks (interquartile range, 14 to 25), and there were 75 women who started ART at a gestational age of less than 6 weeks.</a:t>
            </a:r>
          </a:p>
        </p:txBody>
      </p:sp>
    </p:spTree>
    <p:extLst>
      <p:ext uri="{BB962C8B-B14F-4D97-AF65-F5344CB8AC3E}">
        <p14:creationId xmlns:p14="http://schemas.microsoft.com/office/powerpoint/2010/main" val="285748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a:t>
            </a:r>
            <a:r>
              <a:rPr lang="en-US" baseline="0" dirty="0"/>
              <a:t> COP18 planning meeting, countries submitted TLD transition plans that included greater than 75% of their current patients transitioning to TLD. These plans also included Naïve patients as part of the transition and the majority of these countries planned to target these patients first. The dolutegravir safety notice has had a significant impact on these original transition plans and will be demonstrated in the next slide.</a:t>
            </a:r>
            <a:endParaRPr lang="en-US" dirty="0"/>
          </a:p>
        </p:txBody>
      </p:sp>
      <p:sp>
        <p:nvSpPr>
          <p:cNvPr id="4" name="Slide Number Placeholder 3"/>
          <p:cNvSpPr>
            <a:spLocks noGrp="1"/>
          </p:cNvSpPr>
          <p:nvPr>
            <p:ph type="sldNum" sz="quarter" idx="10"/>
          </p:nvPr>
        </p:nvSpPr>
        <p:spPr/>
        <p:txBody>
          <a:bodyPr/>
          <a:lstStyle/>
          <a:p>
            <a:fld id="{591AB78A-7831-4A62-AB22-77EAE70E2E54}" type="slidenum">
              <a:rPr lang="en-US" smtClean="0"/>
              <a:t>11</a:t>
            </a:fld>
            <a:endParaRPr lang="en-US"/>
          </a:p>
        </p:txBody>
      </p:sp>
    </p:spTree>
    <p:extLst>
      <p:ext uri="{BB962C8B-B14F-4D97-AF65-F5344CB8AC3E}">
        <p14:creationId xmlns:p14="http://schemas.microsoft.com/office/powerpoint/2010/main" val="383445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147763"/>
            <a:ext cx="4132263" cy="3098800"/>
          </a:xfrm>
        </p:spPr>
      </p:sp>
      <p:sp>
        <p:nvSpPr>
          <p:cNvPr id="3" name="Notes Placeholder 2"/>
          <p:cNvSpPr>
            <a:spLocks noGrp="1"/>
          </p:cNvSpPr>
          <p:nvPr>
            <p:ph type="body" idx="1"/>
          </p:nvPr>
        </p:nvSpPr>
        <p:spPr/>
        <p:txBody>
          <a:bodyPr/>
          <a:lstStyle/>
          <a:p>
            <a:r>
              <a:rPr lang="en-US" dirty="0"/>
              <a:t>In this analysis, we modeled three strategies for first-line ART for women of childbearing potential in South Africa. In the efavirenz strategy, we modeled initiation of or continuation of efavirenz-based first-line ART for all women of childbearing potential. In the dolutegravir strategy, we modeled initiation of or switch to dolutegravir-based ART for all women of childbearing potential. In the WHO Approach strategy, women used first-line efavirenz-based ART if they were not using reliable contraception and dolutegravir-based ART if they were using reliable contraception. Outcomes for the WHO Approach strategy were a weighted average of outcomes of the EFV and DTG strategies based on age-stratified contraception uptake and method-specific failure rates.</a:t>
            </a:r>
          </a:p>
        </p:txBody>
      </p:sp>
      <p:sp>
        <p:nvSpPr>
          <p:cNvPr id="4" name="Slide Number Placeholder 3"/>
          <p:cNvSpPr>
            <a:spLocks noGrp="1"/>
          </p:cNvSpPr>
          <p:nvPr>
            <p:ph type="sldNum" sz="quarter" idx="10"/>
          </p:nvPr>
        </p:nvSpPr>
        <p:spPr/>
        <p:txBody>
          <a:bodyPr/>
          <a:lstStyle/>
          <a:p>
            <a:fld id="{1258EC3E-47B7-EF42-A180-FDB1C0CACD33}" type="slidenum">
              <a:rPr lang="en-US" smtClean="0"/>
              <a:t>15</a:t>
            </a:fld>
            <a:endParaRPr lang="en-US" dirty="0"/>
          </a:p>
        </p:txBody>
      </p:sp>
    </p:spTree>
    <p:extLst>
      <p:ext uri="{BB962C8B-B14F-4D97-AF65-F5344CB8AC3E}">
        <p14:creationId xmlns:p14="http://schemas.microsoft.com/office/powerpoint/2010/main" val="133227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147763"/>
            <a:ext cx="4132263" cy="3098800"/>
          </a:xfrm>
        </p:spPr>
      </p:sp>
      <p:sp>
        <p:nvSpPr>
          <p:cNvPr id="3" name="Notes Placeholder 2"/>
          <p:cNvSpPr>
            <a:spLocks noGrp="1"/>
          </p:cNvSpPr>
          <p:nvPr>
            <p:ph type="body" idx="1"/>
          </p:nvPr>
        </p:nvSpPr>
        <p:spPr/>
        <p:txBody>
          <a:bodyPr/>
          <a:lstStyle/>
          <a:p>
            <a:r>
              <a:rPr lang="en-US" dirty="0"/>
              <a:t>We also performed pair-wise comparisons between the WHO Approach and the efavirenz and dolutegravir strategies. In these comparisons, we present the differences (the deltas) between strategies rather than the absolute numbers. Here, outcomes that favor dolutegravir are again in red and those that favor efavirenz are again in blue. The outcomes that favor the WHO Approach in each pair-wise comparison are in purple. For outcomes among women, the WHO Approach performed more favorably than efavirenz, but not as favorably as the dolutegravir strategy. Compared to efavirenz, the WHO Approach averted 11,200 deaths among women. However, dolutegravir reduced deaths among women by 20,400 compared to the WHO Approach. </a:t>
            </a:r>
          </a:p>
        </p:txBody>
      </p:sp>
      <p:sp>
        <p:nvSpPr>
          <p:cNvPr id="4" name="Slide Number Placeholder 3"/>
          <p:cNvSpPr>
            <a:spLocks noGrp="1"/>
          </p:cNvSpPr>
          <p:nvPr>
            <p:ph type="sldNum" sz="quarter" idx="10"/>
          </p:nvPr>
        </p:nvSpPr>
        <p:spPr/>
        <p:txBody>
          <a:bodyPr/>
          <a:lstStyle/>
          <a:p>
            <a:fld id="{1258EC3E-47B7-EF42-A180-FDB1C0CACD33}" type="slidenum">
              <a:rPr lang="en-US" smtClean="0"/>
              <a:t>16</a:t>
            </a:fld>
            <a:endParaRPr lang="en-US" dirty="0"/>
          </a:p>
        </p:txBody>
      </p:sp>
    </p:spTree>
    <p:extLst>
      <p:ext uri="{BB962C8B-B14F-4D97-AF65-F5344CB8AC3E}">
        <p14:creationId xmlns:p14="http://schemas.microsoft.com/office/powerpoint/2010/main" val="278183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gi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4.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gif"/><Relationship Id="rId5" Type="http://schemas.openxmlformats.org/officeDocument/2006/relationships/image" Target="../media/image5.emf"/><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gi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6142" y="-19050"/>
            <a:ext cx="91821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3402683" y="-19049"/>
            <a:ext cx="5741318" cy="6877050"/>
          </a:xfrm>
          <a:prstGeom prst="rect">
            <a:avLst/>
          </a:prstGeom>
          <a:blipFill dpi="0" rotWithShape="1">
            <a:blip r:embed="rId4">
              <a:alphaModFix amt="56000"/>
            </a:blip>
            <a:srcRect/>
            <a:stretch>
              <a:fillRect l="5" t="-12466" r="-19454"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1"/>
          <p:cNvSpPr>
            <a:spLocks noGrp="1"/>
          </p:cNvSpPr>
          <p:nvPr>
            <p:ph type="body" sz="quarter" idx="10"/>
          </p:nvPr>
        </p:nvSpPr>
        <p:spPr>
          <a:xfrm>
            <a:off x="234676" y="4145966"/>
            <a:ext cx="8449976" cy="369332"/>
          </a:xfrm>
          <a:prstGeom prst="rect">
            <a:avLst/>
          </a:prstGeom>
        </p:spPr>
        <p:txBody>
          <a:bodyPr anchor="ctr" anchorCtr="0">
            <a:spAutoFit/>
          </a:bodyPr>
          <a:lstStyle>
            <a:lvl1pPr marL="0" indent="0" algn="l">
              <a:buNone/>
              <a:defRPr sz="2000">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216569" y="2518639"/>
            <a:ext cx="8698831" cy="1573072"/>
          </a:xfrm>
          <a:prstGeom prst="rect">
            <a:avLst/>
          </a:prstGeom>
        </p:spPr>
        <p:txBody>
          <a:bodyPr anchor="ctr" anchorCtr="0">
            <a:noAutofit/>
          </a:bodyPr>
          <a:lstStyle>
            <a:lvl1pPr algn="l">
              <a:defRPr sz="5400">
                <a:solidFill>
                  <a:schemeClr val="bg1"/>
                </a:solidFill>
                <a:latin typeface="+mj-lt"/>
              </a:defRPr>
            </a:lvl1pPr>
          </a:lstStyle>
          <a:p>
            <a:r>
              <a:rPr lang="en-US" dirty="0"/>
              <a:t>Click to edit Master title style</a:t>
            </a:r>
          </a:p>
        </p:txBody>
      </p:sp>
      <p:pic>
        <p:nvPicPr>
          <p:cNvPr id="11" name="Picture 10" descr="PEPFAR-Logo-Color-Tagline-Transparent-White.gif"/>
          <p:cNvPicPr>
            <a:picLocks noChangeAspect="1"/>
          </p:cNvPicPr>
          <p:nvPr userDrawn="1"/>
        </p:nvPicPr>
        <p:blipFill>
          <a:blip r:embed="rId5" cstate="print"/>
          <a:stretch>
            <a:fillRect/>
          </a:stretch>
        </p:blipFill>
        <p:spPr>
          <a:xfrm>
            <a:off x="216569" y="228602"/>
            <a:ext cx="3186113" cy="1153467"/>
          </a:xfrm>
          <a:prstGeom prst="rect">
            <a:avLst/>
          </a:prstGeom>
        </p:spPr>
      </p:pic>
      <p:grpSp>
        <p:nvGrpSpPr>
          <p:cNvPr id="3" name="Group 2">
            <a:extLst>
              <a:ext uri="{FF2B5EF4-FFF2-40B4-BE49-F238E27FC236}">
                <a16:creationId xmlns:a16="http://schemas.microsoft.com/office/drawing/2014/main" id="{2529777D-02B6-4F6C-85D6-C8C8BE6EF907}"/>
              </a:ext>
            </a:extLst>
          </p:cNvPr>
          <p:cNvGrpSpPr/>
          <p:nvPr userDrawn="1"/>
        </p:nvGrpSpPr>
        <p:grpSpPr>
          <a:xfrm>
            <a:off x="260773" y="5969453"/>
            <a:ext cx="8622455" cy="755876"/>
            <a:chOff x="260773" y="5969453"/>
            <a:chExt cx="8622455" cy="755876"/>
          </a:xfrm>
        </p:grpSpPr>
        <p:pic>
          <p:nvPicPr>
            <p:cNvPr id="10" name="Picture 9">
              <a:extLst>
                <a:ext uri="{FF2B5EF4-FFF2-40B4-BE49-F238E27FC236}">
                  <a16:creationId xmlns:a16="http://schemas.microsoft.com/office/drawing/2014/main" id="{EEDB99FA-F4F1-4309-9054-CD1B371061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0773" y="5969453"/>
              <a:ext cx="8622455" cy="526944"/>
            </a:xfrm>
            <a:prstGeom prst="rect">
              <a:avLst/>
            </a:prstGeom>
          </p:spPr>
        </p:pic>
        <p:sp>
          <p:nvSpPr>
            <p:cNvPr id="13" name="TextBox 12">
              <a:extLst>
                <a:ext uri="{FF2B5EF4-FFF2-40B4-BE49-F238E27FC236}">
                  <a16:creationId xmlns:a16="http://schemas.microsoft.com/office/drawing/2014/main" id="{A2823C0E-E874-4EB6-A310-C12E735527B7}"/>
                </a:ext>
              </a:extLst>
            </p:cNvPr>
            <p:cNvSpPr txBox="1"/>
            <p:nvPr userDrawn="1"/>
          </p:nvSpPr>
          <p:spPr>
            <a:xfrm>
              <a:off x="3970842" y="6417552"/>
              <a:ext cx="1202317" cy="307777"/>
            </a:xfrm>
            <a:prstGeom prst="rect">
              <a:avLst/>
            </a:prstGeom>
            <a:noFill/>
          </p:spPr>
          <p:txBody>
            <a:bodyPr wrap="none" rtlCol="0">
              <a:spAutoFit/>
            </a:bodyPr>
            <a:lstStyle/>
            <a:p>
              <a:pPr algn="ctr"/>
              <a:r>
                <a:rPr lang="en-US" sz="1400" b="1" dirty="0">
                  <a:solidFill>
                    <a:schemeClr val="bg1"/>
                  </a:solidFill>
                </a:rPr>
                <a:t>#PEPFAR15</a:t>
              </a:r>
            </a:p>
          </p:txBody>
        </p:sp>
      </p:grpSp>
    </p:spTree>
    <p:extLst>
      <p:ext uri="{BB962C8B-B14F-4D97-AF65-F5344CB8AC3E}">
        <p14:creationId xmlns:p14="http://schemas.microsoft.com/office/powerpoint/2010/main" val="14341339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ed Text Red">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5389563" y="228600"/>
            <a:ext cx="352583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9" name="Text Placeholder 9"/>
          <p:cNvSpPr>
            <a:spLocks noGrp="1"/>
          </p:cNvSpPr>
          <p:nvPr>
            <p:ph type="body" sz="quarter" idx="13"/>
          </p:nvPr>
        </p:nvSpPr>
        <p:spPr>
          <a:xfrm>
            <a:off x="385766" y="594112"/>
            <a:ext cx="4987664"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182880" y="228600"/>
            <a:ext cx="8778240" cy="6428590"/>
          </a:xfrm>
          <a:prstGeom prst="rect">
            <a:avLst/>
          </a:prstGeom>
          <a:no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2625" r="16276" b="18381"/>
          <a:stretch/>
        </p:blipFill>
        <p:spPr>
          <a:xfrm>
            <a:off x="4995287" y="253993"/>
            <a:ext cx="3981274" cy="6428590"/>
          </a:xfrm>
          <a:prstGeom prst="rect">
            <a:avLst/>
          </a:prstGeom>
        </p:spPr>
      </p:pic>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8510889" y="6342191"/>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pic>
        <p:nvPicPr>
          <p:cNvPr id="5" name="Picture 4">
            <a:extLst>
              <a:ext uri="{FF2B5EF4-FFF2-40B4-BE49-F238E27FC236}">
                <a16:creationId xmlns:a16="http://schemas.microsoft.com/office/drawing/2014/main" id="{339051A1-C13E-471F-846A-06F131EE9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9510" y="6442693"/>
            <a:ext cx="5984980" cy="365760"/>
          </a:xfrm>
          <a:prstGeom prst="rect">
            <a:avLst/>
          </a:prstGeom>
        </p:spPr>
      </p:pic>
      <p:grpSp>
        <p:nvGrpSpPr>
          <p:cNvPr id="17" name="Group 16">
            <a:extLst>
              <a:ext uri="{FF2B5EF4-FFF2-40B4-BE49-F238E27FC236}">
                <a16:creationId xmlns:a16="http://schemas.microsoft.com/office/drawing/2014/main" id="{C374A5F3-F61D-4062-B22B-D15C7F9CFC31}"/>
              </a:ext>
            </a:extLst>
          </p:cNvPr>
          <p:cNvGrpSpPr/>
          <p:nvPr userDrawn="1"/>
        </p:nvGrpSpPr>
        <p:grpSpPr>
          <a:xfrm>
            <a:off x="228600" y="6069513"/>
            <a:ext cx="1215803" cy="509109"/>
            <a:chOff x="228600" y="6069513"/>
            <a:chExt cx="1215803" cy="509109"/>
          </a:xfrm>
        </p:grpSpPr>
        <p:pic>
          <p:nvPicPr>
            <p:cNvPr id="18" name="Picture 17">
              <a:extLst>
                <a:ext uri="{FF2B5EF4-FFF2-40B4-BE49-F238E27FC236}">
                  <a16:creationId xmlns:a16="http://schemas.microsoft.com/office/drawing/2014/main" id="{5ECC9AF6-9EFB-4302-A44F-E99181E46B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2532" y="6270551"/>
              <a:ext cx="1161871" cy="308071"/>
            </a:xfrm>
            <a:prstGeom prst="rect">
              <a:avLst/>
            </a:prstGeom>
          </p:spPr>
        </p:pic>
        <p:sp>
          <p:nvSpPr>
            <p:cNvPr id="19" name="TextBox 18">
              <a:extLst>
                <a:ext uri="{FF2B5EF4-FFF2-40B4-BE49-F238E27FC236}">
                  <a16:creationId xmlns:a16="http://schemas.microsoft.com/office/drawing/2014/main" id="{3158926C-4BDA-4F1A-B851-92CADB5D143C}"/>
                </a:ext>
              </a:extLst>
            </p:cNvPr>
            <p:cNvSpPr txBox="1"/>
            <p:nvPr userDrawn="1"/>
          </p:nvSpPr>
          <p:spPr>
            <a:xfrm>
              <a:off x="228600" y="6069513"/>
              <a:ext cx="774571" cy="215444"/>
            </a:xfrm>
            <a:prstGeom prst="rect">
              <a:avLst/>
            </a:prstGeom>
            <a:noFill/>
          </p:spPr>
          <p:txBody>
            <a:bodyPr wrap="none" rtlCol="0">
              <a:spAutoFit/>
            </a:bodyPr>
            <a:lstStyle/>
            <a:p>
              <a:pPr algn="ctr"/>
              <a:r>
                <a:rPr lang="en-US" sz="800" b="1" dirty="0">
                  <a:solidFill>
                    <a:srgbClr val="0C507C"/>
                  </a:solidFill>
                </a:rPr>
                <a:t>#PEPFAR15</a:t>
              </a:r>
            </a:p>
          </p:txBody>
        </p:sp>
      </p:grpSp>
    </p:spTree>
    <p:extLst>
      <p:ext uri="{BB962C8B-B14F-4D97-AF65-F5344CB8AC3E}">
        <p14:creationId xmlns:p14="http://schemas.microsoft.com/office/powerpoint/2010/main" val="1021417780"/>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lighted Text Dark Red">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5004242" y="228600"/>
            <a:ext cx="3963364" cy="6400800"/>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10" name="AutoShape 3">
            <a:extLst>
              <a:ext uri="{FF2B5EF4-FFF2-40B4-BE49-F238E27FC236}">
                <a16:creationId xmlns:a16="http://schemas.microsoft.com/office/drawing/2014/main" id="{E7861906-974E-44B8-A502-CC7279425EFF}"/>
              </a:ext>
            </a:extLst>
          </p:cNvPr>
          <p:cNvSpPr>
            <a:spLocks noChangeAspect="1" noChangeArrowheads="1" noTextEdit="1"/>
          </p:cNvSpPr>
          <p:nvPr userDrawn="1"/>
        </p:nvSpPr>
        <p:spPr bwMode="auto">
          <a:xfrm>
            <a:off x="5389563" y="228600"/>
            <a:ext cx="352583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1A51B312-1EB7-4835-9492-B8D5E0E72B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3" name="Slide Number Placeholder 5">
            <a:extLst>
              <a:ext uri="{FF2B5EF4-FFF2-40B4-BE49-F238E27FC236}">
                <a16:creationId xmlns:a16="http://schemas.microsoft.com/office/drawing/2014/main" id="{531F2838-EF15-41BF-AC5C-253B061F4222}"/>
              </a:ext>
            </a:extLst>
          </p:cNvPr>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14" name="Text Placeholder 9">
            <a:extLst>
              <a:ext uri="{FF2B5EF4-FFF2-40B4-BE49-F238E27FC236}">
                <a16:creationId xmlns:a16="http://schemas.microsoft.com/office/drawing/2014/main" id="{AC6E0F07-6304-445A-A9EF-5213FF7C57C7}"/>
              </a:ext>
            </a:extLst>
          </p:cNvPr>
          <p:cNvSpPr>
            <a:spLocks noGrp="1"/>
          </p:cNvSpPr>
          <p:nvPr>
            <p:ph type="body" sz="quarter" idx="13"/>
          </p:nvPr>
        </p:nvSpPr>
        <p:spPr>
          <a:xfrm>
            <a:off x="385766" y="594112"/>
            <a:ext cx="4987664"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5" name="Rectangle 14">
            <a:extLst>
              <a:ext uri="{FF2B5EF4-FFF2-40B4-BE49-F238E27FC236}">
                <a16:creationId xmlns:a16="http://schemas.microsoft.com/office/drawing/2014/main" id="{D4A3224F-A668-4DDF-9098-5B34126D2F61}"/>
              </a:ext>
            </a:extLst>
          </p:cNvPr>
          <p:cNvSpPr/>
          <p:nvPr userDrawn="1"/>
        </p:nvSpPr>
        <p:spPr>
          <a:xfrm>
            <a:off x="182880" y="228600"/>
            <a:ext cx="8778240" cy="6428590"/>
          </a:xfrm>
          <a:prstGeom prst="rect">
            <a:avLst/>
          </a:prstGeom>
          <a:noFill/>
          <a:ln w="53975">
            <a:solidFill>
              <a:srgbClr val="94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F7854497-0703-4B9F-BCCB-96990A9F53F5}"/>
              </a:ext>
            </a:extLst>
          </p:cNvPr>
          <p:cNvSpPr txBox="1">
            <a:spLocks/>
          </p:cNvSpPr>
          <p:nvPr userDrawn="1"/>
        </p:nvSpPr>
        <p:spPr>
          <a:xfrm>
            <a:off x="8510889" y="6342191"/>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pic>
        <p:nvPicPr>
          <p:cNvPr id="20" name="Picture 19">
            <a:extLst>
              <a:ext uri="{FF2B5EF4-FFF2-40B4-BE49-F238E27FC236}">
                <a16:creationId xmlns:a16="http://schemas.microsoft.com/office/drawing/2014/main" id="{6CF2787C-87B5-4E1F-B1E5-A01C87A16D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9510" y="6442693"/>
            <a:ext cx="5984979" cy="365760"/>
          </a:xfrm>
          <a:prstGeom prst="rect">
            <a:avLst/>
          </a:prstGeom>
        </p:spPr>
      </p:pic>
      <p:grpSp>
        <p:nvGrpSpPr>
          <p:cNvPr id="22" name="Group 21">
            <a:extLst>
              <a:ext uri="{FF2B5EF4-FFF2-40B4-BE49-F238E27FC236}">
                <a16:creationId xmlns:a16="http://schemas.microsoft.com/office/drawing/2014/main" id="{2B9F094F-F360-4B17-93AF-F798A96248AF}"/>
              </a:ext>
            </a:extLst>
          </p:cNvPr>
          <p:cNvGrpSpPr/>
          <p:nvPr userDrawn="1"/>
        </p:nvGrpSpPr>
        <p:grpSpPr>
          <a:xfrm>
            <a:off x="228600" y="6069513"/>
            <a:ext cx="1215803" cy="509109"/>
            <a:chOff x="228600" y="6069513"/>
            <a:chExt cx="1215803" cy="509109"/>
          </a:xfrm>
        </p:grpSpPr>
        <p:pic>
          <p:nvPicPr>
            <p:cNvPr id="23" name="Picture 22">
              <a:extLst>
                <a:ext uri="{FF2B5EF4-FFF2-40B4-BE49-F238E27FC236}">
                  <a16:creationId xmlns:a16="http://schemas.microsoft.com/office/drawing/2014/main" id="{B5F36441-5678-4B48-9144-808AF7C1C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2532" y="6270551"/>
              <a:ext cx="1161871" cy="308071"/>
            </a:xfrm>
            <a:prstGeom prst="rect">
              <a:avLst/>
            </a:prstGeom>
          </p:spPr>
        </p:pic>
        <p:sp>
          <p:nvSpPr>
            <p:cNvPr id="24" name="TextBox 23">
              <a:extLst>
                <a:ext uri="{FF2B5EF4-FFF2-40B4-BE49-F238E27FC236}">
                  <a16:creationId xmlns:a16="http://schemas.microsoft.com/office/drawing/2014/main" id="{6107370F-B441-42F1-BFB3-1E50F7D56D4D}"/>
                </a:ext>
              </a:extLst>
            </p:cNvPr>
            <p:cNvSpPr txBox="1"/>
            <p:nvPr userDrawn="1"/>
          </p:nvSpPr>
          <p:spPr>
            <a:xfrm>
              <a:off x="228600" y="6069513"/>
              <a:ext cx="774571" cy="215444"/>
            </a:xfrm>
            <a:prstGeom prst="rect">
              <a:avLst/>
            </a:prstGeom>
            <a:noFill/>
          </p:spPr>
          <p:txBody>
            <a:bodyPr wrap="none" rtlCol="0">
              <a:spAutoFit/>
            </a:bodyPr>
            <a:lstStyle/>
            <a:p>
              <a:pPr algn="ctr"/>
              <a:r>
                <a:rPr lang="en-US" sz="800" b="1" dirty="0">
                  <a:solidFill>
                    <a:srgbClr val="0C507C"/>
                  </a:solidFill>
                </a:rPr>
                <a:t>#PEPFAR15</a:t>
              </a:r>
            </a:p>
          </p:txBody>
        </p:sp>
      </p:grpSp>
    </p:spTree>
    <p:extLst>
      <p:ext uri="{BB962C8B-B14F-4D97-AF65-F5344CB8AC3E}">
        <p14:creationId xmlns:p14="http://schemas.microsoft.com/office/powerpoint/2010/main" val="3097867649"/>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2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5389563" y="228600"/>
            <a:ext cx="352583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9" name="Text Placeholder 9"/>
          <p:cNvSpPr>
            <a:spLocks noGrp="1"/>
          </p:cNvSpPr>
          <p:nvPr>
            <p:ph type="body" sz="quarter" idx="13"/>
          </p:nvPr>
        </p:nvSpPr>
        <p:spPr>
          <a:xfrm>
            <a:off x="408036" y="594112"/>
            <a:ext cx="8327928" cy="3253988"/>
          </a:xfrm>
          <a:prstGeom prst="rect">
            <a:avLst/>
          </a:prstGeom>
        </p:spPr>
        <p:txBody>
          <a:bodyPr lIns="0" tIns="0" rIns="0" bIns="0">
            <a:noAutofit/>
          </a:bodyPr>
          <a:lstStyle>
            <a:lvl1pPr marL="0" indent="0" algn="ctr">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182880" y="228600"/>
            <a:ext cx="877824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8510889" y="6342191"/>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tx1"/>
                </a:solidFill>
              </a:rPr>
              <a:pPr/>
              <a:t>‹#›</a:t>
            </a:fld>
            <a:endParaRPr lang="en-US" dirty="0">
              <a:solidFill>
                <a:schemeClr val="tx1"/>
              </a:solidFill>
            </a:endParaRPr>
          </a:p>
        </p:txBody>
      </p:sp>
      <p:pic>
        <p:nvPicPr>
          <p:cNvPr id="18" name="Picture 17">
            <a:extLst>
              <a:ext uri="{FF2B5EF4-FFF2-40B4-BE49-F238E27FC236}">
                <a16:creationId xmlns:a16="http://schemas.microsoft.com/office/drawing/2014/main" id="{DB623A87-34F8-4802-8524-BA6F34AFF3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8418" y="6432297"/>
            <a:ext cx="6007164" cy="367116"/>
          </a:xfrm>
          <a:prstGeom prst="rect">
            <a:avLst/>
          </a:prstGeom>
        </p:spPr>
      </p:pic>
      <p:grpSp>
        <p:nvGrpSpPr>
          <p:cNvPr id="19" name="Group 18">
            <a:extLst>
              <a:ext uri="{FF2B5EF4-FFF2-40B4-BE49-F238E27FC236}">
                <a16:creationId xmlns:a16="http://schemas.microsoft.com/office/drawing/2014/main" id="{0E148D6B-D9E4-40A2-92D8-3936517E11AD}"/>
              </a:ext>
            </a:extLst>
          </p:cNvPr>
          <p:cNvGrpSpPr/>
          <p:nvPr userDrawn="1"/>
        </p:nvGrpSpPr>
        <p:grpSpPr>
          <a:xfrm>
            <a:off x="228600" y="6069513"/>
            <a:ext cx="1215803" cy="509109"/>
            <a:chOff x="228600" y="6069513"/>
            <a:chExt cx="1215803" cy="509109"/>
          </a:xfrm>
        </p:grpSpPr>
        <p:pic>
          <p:nvPicPr>
            <p:cNvPr id="20" name="Picture 19">
              <a:extLst>
                <a:ext uri="{FF2B5EF4-FFF2-40B4-BE49-F238E27FC236}">
                  <a16:creationId xmlns:a16="http://schemas.microsoft.com/office/drawing/2014/main" id="{4EB1170A-C43B-4EB2-A8CF-80A7BD7B88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2532" y="6270551"/>
              <a:ext cx="1161871" cy="308071"/>
            </a:xfrm>
            <a:prstGeom prst="rect">
              <a:avLst/>
            </a:prstGeom>
          </p:spPr>
        </p:pic>
        <p:sp>
          <p:nvSpPr>
            <p:cNvPr id="21" name="TextBox 20">
              <a:extLst>
                <a:ext uri="{FF2B5EF4-FFF2-40B4-BE49-F238E27FC236}">
                  <a16:creationId xmlns:a16="http://schemas.microsoft.com/office/drawing/2014/main" id="{99500477-B037-4276-8DA4-C598562B38A3}"/>
                </a:ext>
              </a:extLst>
            </p:cNvPr>
            <p:cNvSpPr txBox="1"/>
            <p:nvPr userDrawn="1"/>
          </p:nvSpPr>
          <p:spPr>
            <a:xfrm>
              <a:off x="228600" y="6069513"/>
              <a:ext cx="774571" cy="215444"/>
            </a:xfrm>
            <a:prstGeom prst="rect">
              <a:avLst/>
            </a:prstGeom>
            <a:noFill/>
          </p:spPr>
          <p:txBody>
            <a:bodyPr wrap="none" rtlCol="0">
              <a:spAutoFit/>
            </a:bodyPr>
            <a:lstStyle/>
            <a:p>
              <a:pPr algn="ctr"/>
              <a:r>
                <a:rPr lang="en-US" sz="800" b="1" dirty="0">
                  <a:solidFill>
                    <a:srgbClr val="0C507C"/>
                  </a:solidFill>
                </a:rPr>
                <a:t>#PEPFAR15</a:t>
              </a:r>
            </a:p>
          </p:txBody>
        </p:sp>
      </p:grpSp>
    </p:spTree>
    <p:extLst>
      <p:ext uri="{BB962C8B-B14F-4D97-AF65-F5344CB8AC3E}">
        <p14:creationId xmlns:p14="http://schemas.microsoft.com/office/powerpoint/2010/main" val="2280411647"/>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2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ghlighted Text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8ED9CC-EC29-474A-BF5D-6F22A85DF475}"/>
              </a:ext>
            </a:extLst>
          </p:cNvPr>
          <p:cNvSpPr/>
          <p:nvPr userDrawn="1"/>
        </p:nvSpPr>
        <p:spPr>
          <a:xfrm>
            <a:off x="182880" y="228600"/>
            <a:ext cx="8778240" cy="6428590"/>
          </a:xfrm>
          <a:prstGeom prst="rect">
            <a:avLst/>
          </a:prstGeom>
          <a:noFill/>
          <a:ln w="53975">
            <a:solidFill>
              <a:srgbClr val="94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CAC1447D-C6DE-4878-B85B-D3F61AFE59A2}"/>
              </a:ext>
            </a:extLst>
          </p:cNvPr>
          <p:cNvSpPr txBox="1">
            <a:spLocks/>
          </p:cNvSpPr>
          <p:nvPr userDrawn="1"/>
        </p:nvSpPr>
        <p:spPr>
          <a:xfrm>
            <a:off x="8510889" y="6342191"/>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tx1"/>
                </a:solidFill>
              </a:rPr>
              <a:pPr/>
              <a:t>‹#›</a:t>
            </a:fld>
            <a:endParaRPr lang="en-US" dirty="0">
              <a:solidFill>
                <a:schemeClr val="tx1"/>
              </a:solidFill>
            </a:endParaRPr>
          </a:p>
        </p:txBody>
      </p:sp>
      <p:pic>
        <p:nvPicPr>
          <p:cNvPr id="15" name="Picture 14">
            <a:extLst>
              <a:ext uri="{FF2B5EF4-FFF2-40B4-BE49-F238E27FC236}">
                <a16:creationId xmlns:a16="http://schemas.microsoft.com/office/drawing/2014/main" id="{E99D1E3D-94F7-46CA-A0BE-67471DA778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9510" y="6442693"/>
            <a:ext cx="5984979" cy="365760"/>
          </a:xfrm>
          <a:prstGeom prst="rect">
            <a:avLst/>
          </a:prstGeom>
        </p:spPr>
      </p:pic>
      <p:grpSp>
        <p:nvGrpSpPr>
          <p:cNvPr id="16" name="Group 15">
            <a:extLst>
              <a:ext uri="{FF2B5EF4-FFF2-40B4-BE49-F238E27FC236}">
                <a16:creationId xmlns:a16="http://schemas.microsoft.com/office/drawing/2014/main" id="{B9AB3880-590A-409A-8B7A-31C10F5D69EE}"/>
              </a:ext>
            </a:extLst>
          </p:cNvPr>
          <p:cNvGrpSpPr/>
          <p:nvPr userDrawn="1"/>
        </p:nvGrpSpPr>
        <p:grpSpPr>
          <a:xfrm>
            <a:off x="228600" y="6069513"/>
            <a:ext cx="1215803" cy="509109"/>
            <a:chOff x="228600" y="6069513"/>
            <a:chExt cx="1215803" cy="509109"/>
          </a:xfrm>
        </p:grpSpPr>
        <p:pic>
          <p:nvPicPr>
            <p:cNvPr id="17" name="Picture 16">
              <a:extLst>
                <a:ext uri="{FF2B5EF4-FFF2-40B4-BE49-F238E27FC236}">
                  <a16:creationId xmlns:a16="http://schemas.microsoft.com/office/drawing/2014/main" id="{3F5C8EA8-0780-4C6F-A9DF-ED2E300100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532" y="6270551"/>
              <a:ext cx="1161871" cy="308071"/>
            </a:xfrm>
            <a:prstGeom prst="rect">
              <a:avLst/>
            </a:prstGeom>
          </p:spPr>
        </p:pic>
        <p:sp>
          <p:nvSpPr>
            <p:cNvPr id="18" name="TextBox 17">
              <a:extLst>
                <a:ext uri="{FF2B5EF4-FFF2-40B4-BE49-F238E27FC236}">
                  <a16:creationId xmlns:a16="http://schemas.microsoft.com/office/drawing/2014/main" id="{C1A3A2F0-7ECF-4E4D-89D6-2C150BC060E0}"/>
                </a:ext>
              </a:extLst>
            </p:cNvPr>
            <p:cNvSpPr txBox="1"/>
            <p:nvPr userDrawn="1"/>
          </p:nvSpPr>
          <p:spPr>
            <a:xfrm>
              <a:off x="228600" y="6069513"/>
              <a:ext cx="774571" cy="215444"/>
            </a:xfrm>
            <a:prstGeom prst="rect">
              <a:avLst/>
            </a:prstGeom>
            <a:noFill/>
          </p:spPr>
          <p:txBody>
            <a:bodyPr wrap="none" rtlCol="0">
              <a:spAutoFit/>
            </a:bodyPr>
            <a:lstStyle/>
            <a:p>
              <a:pPr algn="ctr"/>
              <a:r>
                <a:rPr lang="en-US" sz="800" b="1" dirty="0">
                  <a:solidFill>
                    <a:srgbClr val="0C507C"/>
                  </a:solidFill>
                </a:rPr>
                <a:t>#PEPFAR15</a:t>
              </a:r>
            </a:p>
          </p:txBody>
        </p:sp>
      </p:grpSp>
      <p:sp>
        <p:nvSpPr>
          <p:cNvPr id="19" name="Text Placeholder 9">
            <a:extLst>
              <a:ext uri="{FF2B5EF4-FFF2-40B4-BE49-F238E27FC236}">
                <a16:creationId xmlns:a16="http://schemas.microsoft.com/office/drawing/2014/main" id="{9134D89E-A812-4BBE-9DD0-F630B82FB2BC}"/>
              </a:ext>
            </a:extLst>
          </p:cNvPr>
          <p:cNvSpPr>
            <a:spLocks noGrp="1"/>
          </p:cNvSpPr>
          <p:nvPr>
            <p:ph type="body" sz="quarter" idx="13"/>
          </p:nvPr>
        </p:nvSpPr>
        <p:spPr>
          <a:xfrm>
            <a:off x="408036" y="594112"/>
            <a:ext cx="8327928" cy="3253988"/>
          </a:xfrm>
          <a:prstGeom prst="rect">
            <a:avLst/>
          </a:prstGeom>
        </p:spPr>
        <p:txBody>
          <a:bodyPr lIns="0" tIns="0" rIns="0" bIns="0">
            <a:noAutofit/>
          </a:bodyPr>
          <a:lstStyle>
            <a:lvl1pPr marL="0" indent="0" algn="ctr">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861647899"/>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2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lighted Text">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5389563" y="228600"/>
            <a:ext cx="352583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grpSp>
        <p:nvGrpSpPr>
          <p:cNvPr id="13" name="Group 12">
            <a:extLst>
              <a:ext uri="{FF2B5EF4-FFF2-40B4-BE49-F238E27FC236}">
                <a16:creationId xmlns:a16="http://schemas.microsoft.com/office/drawing/2014/main" id="{595F2F0A-237B-4345-B935-6D172743A4E6}"/>
              </a:ext>
            </a:extLst>
          </p:cNvPr>
          <p:cNvGrpSpPr/>
          <p:nvPr userDrawn="1"/>
        </p:nvGrpSpPr>
        <p:grpSpPr>
          <a:xfrm>
            <a:off x="228600" y="6069513"/>
            <a:ext cx="1215803" cy="509109"/>
            <a:chOff x="228600" y="6069513"/>
            <a:chExt cx="1215803" cy="509109"/>
          </a:xfrm>
        </p:grpSpPr>
        <p:pic>
          <p:nvPicPr>
            <p:cNvPr id="14" name="Picture 13">
              <a:extLst>
                <a:ext uri="{FF2B5EF4-FFF2-40B4-BE49-F238E27FC236}">
                  <a16:creationId xmlns:a16="http://schemas.microsoft.com/office/drawing/2014/main" id="{40389E98-B667-4683-B921-16F1A61B6D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532" y="6270551"/>
              <a:ext cx="1161871" cy="308071"/>
            </a:xfrm>
            <a:prstGeom prst="rect">
              <a:avLst/>
            </a:prstGeom>
          </p:spPr>
        </p:pic>
        <p:sp>
          <p:nvSpPr>
            <p:cNvPr id="15" name="TextBox 14">
              <a:extLst>
                <a:ext uri="{FF2B5EF4-FFF2-40B4-BE49-F238E27FC236}">
                  <a16:creationId xmlns:a16="http://schemas.microsoft.com/office/drawing/2014/main" id="{32645FCC-8ED9-452F-84BD-7546D810D386}"/>
                </a:ext>
              </a:extLst>
            </p:cNvPr>
            <p:cNvSpPr txBox="1"/>
            <p:nvPr userDrawn="1"/>
          </p:nvSpPr>
          <p:spPr>
            <a:xfrm>
              <a:off x="228600" y="6069513"/>
              <a:ext cx="774571" cy="215444"/>
            </a:xfrm>
            <a:prstGeom prst="rect">
              <a:avLst/>
            </a:prstGeom>
            <a:noFill/>
          </p:spPr>
          <p:txBody>
            <a:bodyPr wrap="none" rtlCol="0">
              <a:spAutoFit/>
            </a:bodyPr>
            <a:lstStyle/>
            <a:p>
              <a:pPr algn="ctr"/>
              <a:r>
                <a:rPr lang="en-US" sz="800" b="1" dirty="0">
                  <a:solidFill>
                    <a:srgbClr val="0C507C"/>
                  </a:solidFill>
                </a:rPr>
                <a:t>#PEPFAR15</a:t>
              </a:r>
            </a:p>
          </p:txBody>
        </p:sp>
      </p:grpSp>
      <p:sp>
        <p:nvSpPr>
          <p:cNvPr id="17" name="Rectangle 16">
            <a:extLst>
              <a:ext uri="{FF2B5EF4-FFF2-40B4-BE49-F238E27FC236}">
                <a16:creationId xmlns:a16="http://schemas.microsoft.com/office/drawing/2014/main" id="{69292F26-0544-4997-8F11-29C97EF1AC77}"/>
              </a:ext>
            </a:extLst>
          </p:cNvPr>
          <p:cNvSpPr/>
          <p:nvPr userDrawn="1"/>
        </p:nvSpPr>
        <p:spPr>
          <a:xfrm>
            <a:off x="182880" y="228600"/>
            <a:ext cx="8778240" cy="6428590"/>
          </a:xfrm>
          <a:prstGeom prst="rect">
            <a:avLst/>
          </a:prstGeom>
          <a:noFill/>
          <a:ln w="53975">
            <a:solidFill>
              <a:srgbClr val="F47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DEB4C34D-736B-4D3C-82D8-D7B4A98F5487}"/>
              </a:ext>
            </a:extLst>
          </p:cNvPr>
          <p:cNvSpPr txBox="1">
            <a:spLocks/>
          </p:cNvSpPr>
          <p:nvPr userDrawn="1"/>
        </p:nvSpPr>
        <p:spPr>
          <a:xfrm>
            <a:off x="8510889" y="6342191"/>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tx1"/>
                </a:solidFill>
              </a:rPr>
              <a:pPr/>
              <a:t>‹#›</a:t>
            </a:fld>
            <a:endParaRPr lang="en-US" dirty="0">
              <a:solidFill>
                <a:schemeClr val="tx1"/>
              </a:solidFill>
            </a:endParaRPr>
          </a:p>
        </p:txBody>
      </p:sp>
      <p:pic>
        <p:nvPicPr>
          <p:cNvPr id="19" name="Picture 18">
            <a:extLst>
              <a:ext uri="{FF2B5EF4-FFF2-40B4-BE49-F238E27FC236}">
                <a16:creationId xmlns:a16="http://schemas.microsoft.com/office/drawing/2014/main" id="{70CDD255-E5A3-46BC-BE69-24D65CBAFE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8418" y="6432297"/>
            <a:ext cx="6007164" cy="367115"/>
          </a:xfrm>
          <a:prstGeom prst="rect">
            <a:avLst/>
          </a:prstGeom>
        </p:spPr>
      </p:pic>
      <p:sp>
        <p:nvSpPr>
          <p:cNvPr id="20" name="Text Placeholder 9">
            <a:extLst>
              <a:ext uri="{FF2B5EF4-FFF2-40B4-BE49-F238E27FC236}">
                <a16:creationId xmlns:a16="http://schemas.microsoft.com/office/drawing/2014/main" id="{8D541357-2568-40F7-80E4-AC19AA14514B}"/>
              </a:ext>
            </a:extLst>
          </p:cNvPr>
          <p:cNvSpPr>
            <a:spLocks noGrp="1"/>
          </p:cNvSpPr>
          <p:nvPr>
            <p:ph type="body" sz="quarter" idx="13"/>
          </p:nvPr>
        </p:nvSpPr>
        <p:spPr>
          <a:xfrm>
            <a:off x="408036" y="594112"/>
            <a:ext cx="8327928" cy="3253988"/>
          </a:xfrm>
          <a:prstGeom prst="rect">
            <a:avLst/>
          </a:prstGeom>
        </p:spPr>
        <p:txBody>
          <a:bodyPr lIns="0" tIns="0" rIns="0" bIns="0">
            <a:noAutofit/>
          </a:bodyPr>
          <a:lstStyle>
            <a:lvl1pPr marL="0" indent="0" algn="ctr">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527765125"/>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userDrawn="1">
          <p15:clr>
            <a:srgbClr val="FBAE40"/>
          </p15:clr>
        </p15:guide>
        <p15:guide id="4" pos="108">
          <p15:clr>
            <a:srgbClr val="FBAE40"/>
          </p15:clr>
        </p15:guide>
        <p15:guide id="5" orient="horz" pos="144">
          <p15:clr>
            <a:srgbClr val="FBAE40"/>
          </p15:clr>
        </p15:guide>
        <p15:guide id="6" orient="horz" pos="42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lighted Data">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5389563" y="228600"/>
            <a:ext cx="352583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9" name="Text Placeholder 9"/>
          <p:cNvSpPr>
            <a:spLocks noGrp="1"/>
          </p:cNvSpPr>
          <p:nvPr userDrawn="1">
            <p:ph type="body" sz="quarter" idx="13"/>
          </p:nvPr>
        </p:nvSpPr>
        <p:spPr>
          <a:xfrm>
            <a:off x="356179" y="422662"/>
            <a:ext cx="4987664"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31" name="Picture 30"/>
          <p:cNvPicPr>
            <a:picLocks noChangeAspect="1"/>
          </p:cNvPicPr>
          <p:nvPr userDrawn="1"/>
        </p:nvPicPr>
        <p:blipFill rotWithShape="1">
          <a:blip r:embed="rId3">
            <a:extLst>
              <a:ext uri="{28A0092B-C50C-407E-A947-70E740481C1C}">
                <a14:useLocalDpi xmlns:a14="http://schemas.microsoft.com/office/drawing/2010/main" val="0"/>
              </a:ext>
            </a:extLst>
          </a:blip>
          <a:srcRect r="6904"/>
          <a:stretch/>
        </p:blipFill>
        <p:spPr>
          <a:xfrm>
            <a:off x="5335546" y="3541311"/>
            <a:ext cx="3644022" cy="2977275"/>
          </a:xfrm>
          <a:prstGeom prst="rect">
            <a:avLst/>
          </a:prstGeom>
        </p:spPr>
      </p:pic>
      <p:sp>
        <p:nvSpPr>
          <p:cNvPr id="11" name="Rectangle 10">
            <a:extLst>
              <a:ext uri="{FF2B5EF4-FFF2-40B4-BE49-F238E27FC236}">
                <a16:creationId xmlns:a16="http://schemas.microsoft.com/office/drawing/2014/main" id="{F371AEA1-AC95-4821-8E9E-D17A492137D6}"/>
              </a:ext>
            </a:extLst>
          </p:cNvPr>
          <p:cNvSpPr/>
          <p:nvPr userDrawn="1"/>
        </p:nvSpPr>
        <p:spPr>
          <a:xfrm>
            <a:off x="182880" y="228600"/>
            <a:ext cx="8778240" cy="6428590"/>
          </a:xfrm>
          <a:prstGeom prst="rect">
            <a:avLst/>
          </a:prstGeom>
          <a:noFill/>
          <a:ln w="53975">
            <a:solidFill>
              <a:srgbClr val="F47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1F948218-545A-481C-A459-97BBCF5BFB22}"/>
              </a:ext>
            </a:extLst>
          </p:cNvPr>
          <p:cNvSpPr txBox="1">
            <a:spLocks/>
          </p:cNvSpPr>
          <p:nvPr userDrawn="1"/>
        </p:nvSpPr>
        <p:spPr>
          <a:xfrm>
            <a:off x="8510889" y="6342191"/>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tx1"/>
                </a:solidFill>
              </a:rPr>
              <a:pPr/>
              <a:t>‹#›</a:t>
            </a:fld>
            <a:endParaRPr lang="en-US" dirty="0">
              <a:solidFill>
                <a:schemeClr val="tx1"/>
              </a:solidFill>
            </a:endParaRPr>
          </a:p>
        </p:txBody>
      </p:sp>
      <p:pic>
        <p:nvPicPr>
          <p:cNvPr id="13" name="Picture 12">
            <a:extLst>
              <a:ext uri="{FF2B5EF4-FFF2-40B4-BE49-F238E27FC236}">
                <a16:creationId xmlns:a16="http://schemas.microsoft.com/office/drawing/2014/main" id="{98FB57A7-8E3E-4D8F-B349-6ECA261592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8418" y="6432297"/>
            <a:ext cx="6007164" cy="367115"/>
          </a:xfrm>
          <a:prstGeom prst="rect">
            <a:avLst/>
          </a:prstGeom>
        </p:spPr>
      </p:pic>
      <p:grpSp>
        <p:nvGrpSpPr>
          <p:cNvPr id="5" name="Group 4">
            <a:extLst>
              <a:ext uri="{FF2B5EF4-FFF2-40B4-BE49-F238E27FC236}">
                <a16:creationId xmlns:a16="http://schemas.microsoft.com/office/drawing/2014/main" id="{016B9FAB-9E80-4367-8A47-77CC82DA2B8C}"/>
              </a:ext>
            </a:extLst>
          </p:cNvPr>
          <p:cNvGrpSpPr/>
          <p:nvPr userDrawn="1"/>
        </p:nvGrpSpPr>
        <p:grpSpPr>
          <a:xfrm>
            <a:off x="228600" y="6069513"/>
            <a:ext cx="1215803" cy="509109"/>
            <a:chOff x="228600" y="6069513"/>
            <a:chExt cx="1215803" cy="509109"/>
          </a:xfrm>
        </p:grpSpPr>
        <p:pic>
          <p:nvPicPr>
            <p:cNvPr id="8" name="Picture 7">
              <a:extLst>
                <a:ext uri="{FF2B5EF4-FFF2-40B4-BE49-F238E27FC236}">
                  <a16:creationId xmlns:a16="http://schemas.microsoft.com/office/drawing/2014/main" id="{D0DA1847-D058-4162-ACA6-F8A7A26339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2532" y="6270551"/>
              <a:ext cx="1161871" cy="308071"/>
            </a:xfrm>
            <a:prstGeom prst="rect">
              <a:avLst/>
            </a:prstGeom>
          </p:spPr>
        </p:pic>
        <p:sp>
          <p:nvSpPr>
            <p:cNvPr id="14" name="TextBox 13">
              <a:extLst>
                <a:ext uri="{FF2B5EF4-FFF2-40B4-BE49-F238E27FC236}">
                  <a16:creationId xmlns:a16="http://schemas.microsoft.com/office/drawing/2014/main" id="{DF05DC8B-B1B6-4D56-9B5B-6C43409F5A5A}"/>
                </a:ext>
              </a:extLst>
            </p:cNvPr>
            <p:cNvSpPr txBox="1"/>
            <p:nvPr userDrawn="1"/>
          </p:nvSpPr>
          <p:spPr>
            <a:xfrm>
              <a:off x="228600" y="6069513"/>
              <a:ext cx="774571" cy="215444"/>
            </a:xfrm>
            <a:prstGeom prst="rect">
              <a:avLst/>
            </a:prstGeom>
            <a:noFill/>
          </p:spPr>
          <p:txBody>
            <a:bodyPr wrap="none" rtlCol="0">
              <a:spAutoFit/>
            </a:bodyPr>
            <a:lstStyle/>
            <a:p>
              <a:pPr algn="ctr"/>
              <a:r>
                <a:rPr lang="en-US" sz="800" b="1" dirty="0">
                  <a:solidFill>
                    <a:srgbClr val="0C507C"/>
                  </a:solidFill>
                </a:rPr>
                <a:t>#PEPFAR15</a:t>
              </a:r>
            </a:p>
          </p:txBody>
        </p:sp>
      </p:grpSp>
    </p:spTree>
    <p:extLst>
      <p:ext uri="{BB962C8B-B14F-4D97-AF65-F5344CB8AC3E}">
        <p14:creationId xmlns:p14="http://schemas.microsoft.com/office/powerpoint/2010/main" val="3860222526"/>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userDrawn="1">
          <p15:clr>
            <a:srgbClr val="FBAE40"/>
          </p15:clr>
        </p15:guide>
        <p15:guide id="4" pos="108">
          <p15:clr>
            <a:srgbClr val="FBAE40"/>
          </p15:clr>
        </p15:guide>
        <p15:guide id="5" orient="horz" pos="144">
          <p15:clr>
            <a:srgbClr val="FBAE40"/>
          </p15:clr>
        </p15:guide>
        <p15:guide id="6" orient="horz" pos="42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Section Break Globe">
    <p:bg>
      <p:bgPr>
        <a:solidFill>
          <a:srgbClr val="A7434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10723" b="11553"/>
          <a:stretch/>
        </p:blipFill>
        <p:spPr>
          <a:xfrm>
            <a:off x="2095500" y="0"/>
            <a:ext cx="7029450" cy="68389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E9568E2D-481E-4EB2-9102-C578E78330AD}"/>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1522633821"/>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Section Break Countries">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r="11483" b="12300"/>
          <a:stretch/>
        </p:blipFill>
        <p:spPr>
          <a:xfrm>
            <a:off x="2095500" y="1"/>
            <a:ext cx="7048500" cy="6858000"/>
          </a:xfrm>
          <a:prstGeom prst="rect">
            <a:avLst/>
          </a:prstGeom>
        </p:spPr>
      </p:pic>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DD9252C1-3527-4F16-9782-A450131D021C}"/>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3959707934"/>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ection Break Globe">
    <p:bg>
      <p:bgPr>
        <a:solidFill>
          <a:srgbClr val="0C507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pic>
        <p:nvPicPr>
          <p:cNvPr id="10" name="Picture 9"/>
          <p:cNvPicPr>
            <a:picLocks noChangeAspect="1"/>
          </p:cNvPicPr>
          <p:nvPr userDrawn="1"/>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11483" b="12300"/>
          <a:stretch/>
        </p:blipFill>
        <p:spPr>
          <a:xfrm>
            <a:off x="2095500" y="1"/>
            <a:ext cx="7048500" cy="6858000"/>
          </a:xfrm>
          <a:prstGeom prst="rect">
            <a:avLst/>
          </a:prstGeom>
        </p:spPr>
      </p:pic>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DD9252C1-3527-4F16-9782-A450131D021C}"/>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1749702953"/>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 Section Break Globe">
    <p:bg>
      <p:bgPr>
        <a:solidFill>
          <a:schemeClr val="accent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537" r="11487" b="11830"/>
          <a:stretch/>
        </p:blipFill>
        <p:spPr>
          <a:xfrm>
            <a:off x="2053295" y="-28136"/>
            <a:ext cx="7090705" cy="6894157"/>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7F7E938D-8E0D-4850-9AA2-63DC34372612}"/>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2929927492"/>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Option 2">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19050"/>
            <a:ext cx="91821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4" name="Rectangle 6893"/>
          <p:cNvSpPr/>
          <p:nvPr userDrawn="1"/>
        </p:nvSpPr>
        <p:spPr>
          <a:xfrm>
            <a:off x="5131185" y="-19049"/>
            <a:ext cx="4012815" cy="6877050"/>
          </a:xfrm>
          <a:prstGeom prst="rect">
            <a:avLst/>
          </a:prstGeom>
          <a:blipFill dpi="0" rotWithShape="1">
            <a:blip r:embed="rId4">
              <a:alphaModFix amt="60000"/>
            </a:blip>
            <a:srcRect/>
            <a:stretch>
              <a:fillRect l="5" t="-12466" r="-68107"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p:cNvSpPr>
            <a:spLocks noGrp="1"/>
          </p:cNvSpPr>
          <p:nvPr>
            <p:ph type="body" sz="quarter" idx="10"/>
          </p:nvPr>
        </p:nvSpPr>
        <p:spPr>
          <a:xfrm>
            <a:off x="216570" y="4198071"/>
            <a:ext cx="8698830"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sp>
        <p:nvSpPr>
          <p:cNvPr id="17" name="Title 16"/>
          <p:cNvSpPr>
            <a:spLocks noGrp="1"/>
          </p:cNvSpPr>
          <p:nvPr>
            <p:ph type="title"/>
          </p:nvPr>
        </p:nvSpPr>
        <p:spPr>
          <a:xfrm>
            <a:off x="216569" y="2570744"/>
            <a:ext cx="8698831" cy="1573072"/>
          </a:xfrm>
          <a:prstGeom prst="rect">
            <a:avLst/>
          </a:prstGeom>
        </p:spPr>
        <p:txBody>
          <a:bodyPr anchor="ctr" anchorCtr="0">
            <a:noAutofit/>
          </a:bodyPr>
          <a:lstStyle>
            <a:lvl1pPr algn="ctr">
              <a:defRPr sz="4800">
                <a:solidFill>
                  <a:schemeClr val="bg1"/>
                </a:solidFill>
                <a:latin typeface="+mj-lt"/>
              </a:defRPr>
            </a:lvl1pPr>
          </a:lstStyle>
          <a:p>
            <a:r>
              <a:rPr lang="en-US" dirty="0"/>
              <a:t>Click to edit Master title style</a:t>
            </a:r>
          </a:p>
        </p:txBody>
      </p:sp>
      <p:grpSp>
        <p:nvGrpSpPr>
          <p:cNvPr id="14" name="Group 13">
            <a:extLst>
              <a:ext uri="{FF2B5EF4-FFF2-40B4-BE49-F238E27FC236}">
                <a16:creationId xmlns:a16="http://schemas.microsoft.com/office/drawing/2014/main" id="{27B7E362-A130-4064-877B-6362A0D930F3}"/>
              </a:ext>
            </a:extLst>
          </p:cNvPr>
          <p:cNvGrpSpPr/>
          <p:nvPr userDrawn="1"/>
        </p:nvGrpSpPr>
        <p:grpSpPr>
          <a:xfrm>
            <a:off x="260773" y="5969453"/>
            <a:ext cx="8622455" cy="755876"/>
            <a:chOff x="260773" y="5969453"/>
            <a:chExt cx="8622455" cy="755876"/>
          </a:xfrm>
        </p:grpSpPr>
        <p:pic>
          <p:nvPicPr>
            <p:cNvPr id="15" name="Picture 14">
              <a:extLst>
                <a:ext uri="{FF2B5EF4-FFF2-40B4-BE49-F238E27FC236}">
                  <a16:creationId xmlns:a16="http://schemas.microsoft.com/office/drawing/2014/main" id="{CFB901AA-C023-423F-9A7E-0B5140AED28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0773" y="5969453"/>
              <a:ext cx="8622455" cy="526944"/>
            </a:xfrm>
            <a:prstGeom prst="rect">
              <a:avLst/>
            </a:prstGeom>
          </p:spPr>
        </p:pic>
        <p:sp>
          <p:nvSpPr>
            <p:cNvPr id="16" name="TextBox 15">
              <a:extLst>
                <a:ext uri="{FF2B5EF4-FFF2-40B4-BE49-F238E27FC236}">
                  <a16:creationId xmlns:a16="http://schemas.microsoft.com/office/drawing/2014/main" id="{96A0B242-D3F2-4FBB-9BA6-6B374EE70150}"/>
                </a:ext>
              </a:extLst>
            </p:cNvPr>
            <p:cNvSpPr txBox="1"/>
            <p:nvPr userDrawn="1"/>
          </p:nvSpPr>
          <p:spPr>
            <a:xfrm>
              <a:off x="3970842" y="6417552"/>
              <a:ext cx="1202317" cy="307777"/>
            </a:xfrm>
            <a:prstGeom prst="rect">
              <a:avLst/>
            </a:prstGeom>
            <a:noFill/>
          </p:spPr>
          <p:txBody>
            <a:bodyPr wrap="none" rtlCol="0">
              <a:spAutoFit/>
            </a:bodyPr>
            <a:lstStyle/>
            <a:p>
              <a:pPr algn="ctr"/>
              <a:r>
                <a:rPr lang="en-US" sz="1400" b="1" dirty="0">
                  <a:solidFill>
                    <a:schemeClr val="bg1"/>
                  </a:solidFill>
                </a:rPr>
                <a:t>#PEPFAR15</a:t>
              </a:r>
            </a:p>
          </p:txBody>
        </p:sp>
      </p:grpSp>
      <p:pic>
        <p:nvPicPr>
          <p:cNvPr id="18" name="Picture 17" descr="PEPFAR-Logo-Color-Tagline-Transparent-White.gif">
            <a:extLst>
              <a:ext uri="{FF2B5EF4-FFF2-40B4-BE49-F238E27FC236}">
                <a16:creationId xmlns:a16="http://schemas.microsoft.com/office/drawing/2014/main" id="{B0FCA176-831F-4FC4-880F-96BEEA816D0D}"/>
              </a:ext>
            </a:extLst>
          </p:cNvPr>
          <p:cNvPicPr>
            <a:picLocks noChangeAspect="1"/>
          </p:cNvPicPr>
          <p:nvPr userDrawn="1"/>
        </p:nvPicPr>
        <p:blipFill>
          <a:blip r:embed="rId6" cstate="print"/>
          <a:stretch>
            <a:fillRect/>
          </a:stretch>
        </p:blipFill>
        <p:spPr>
          <a:xfrm>
            <a:off x="2978944" y="775613"/>
            <a:ext cx="3186113" cy="1153467"/>
          </a:xfrm>
          <a:prstGeom prst="rect">
            <a:avLst/>
          </a:prstGeom>
        </p:spPr>
      </p:pic>
    </p:spTree>
    <p:extLst>
      <p:ext uri="{BB962C8B-B14F-4D97-AF65-F5344CB8AC3E}">
        <p14:creationId xmlns:p14="http://schemas.microsoft.com/office/powerpoint/2010/main" val="1390919863"/>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2880">
          <p15:clr>
            <a:srgbClr val="FBAE40"/>
          </p15:clr>
        </p15:guide>
        <p15:guide id="3" pos="5664" userDrawn="1">
          <p15:clr>
            <a:srgbClr val="FBAE40"/>
          </p15:clr>
        </p15:guide>
        <p15:guide id="4" pos="96">
          <p15:clr>
            <a:srgbClr val="FBAE40"/>
          </p15:clr>
        </p15:guide>
        <p15:guide id="5" orient="horz" pos="144">
          <p15:clr>
            <a:srgbClr val="FBAE40"/>
          </p15:clr>
        </p15:guide>
        <p15:guide id="6" orient="horz" pos="422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range Section Break Globe">
    <p:bg>
      <p:bgPr>
        <a:solidFill>
          <a:srgbClr val="00997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638" r="9734" b="10648"/>
          <a:stretch/>
        </p:blipFill>
        <p:spPr>
          <a:xfrm>
            <a:off x="2191751" y="0"/>
            <a:ext cx="6936207" cy="686602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A43B9769-2350-4AF8-B8DD-F2166135F6B5}"/>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1717064903"/>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Ribbon Re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6108" r="20264" b="17933"/>
          <a:stretch/>
        </p:blipFill>
        <p:spPr>
          <a:xfrm>
            <a:off x="4788569" y="-24063"/>
            <a:ext cx="4355431" cy="6882063"/>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7139892B-2A5D-4BAE-A24D-EC9ABBA3F8E2}"/>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7892551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Ribbon Dark Red">
    <p:bg>
      <p:bgPr>
        <a:solidFill>
          <a:srgbClr val="A91F2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5180636" y="0"/>
            <a:ext cx="3963364" cy="68579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48E1CFA6-F696-40B9-8CEE-64740E7639C1}"/>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28849888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Dark Red Ribbon Reversed">
    <p:bg>
      <p:bgPr>
        <a:solidFill>
          <a:srgbClr val="C32327"/>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5180636" y="0"/>
            <a:ext cx="3963364" cy="68579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5A0CA08F-4E2C-417C-8EC0-D9619094533A}"/>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21813898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Ribbon Red Reverse">
    <p:bg>
      <p:bgPr>
        <a:solidFill>
          <a:srgbClr val="C5706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2625" r="16276" b="18381"/>
          <a:stretch/>
        </p:blipFill>
        <p:spPr>
          <a:xfrm>
            <a:off x="5143501" y="-19050"/>
            <a:ext cx="3981450" cy="68770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5CF5357B-5B5C-4147-9850-D364FDAEAAF9}"/>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333508567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Ribbon Informal Dark Red">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2941" t="288" b="11354"/>
          <a:stretch/>
        </p:blipFill>
        <p:spPr>
          <a:xfrm>
            <a:off x="0" y="19050"/>
            <a:ext cx="6718690" cy="6819900"/>
          </a:xfrm>
          <a:prstGeom prst="rect">
            <a:avLst/>
          </a:prstGeom>
          <a:effectLst>
            <a:outerShdw blurRad="50800" dist="38100" dir="5400000" algn="t" rotWithShape="0">
              <a:prstClr val="black">
                <a:alpha val="40000"/>
              </a:prstClr>
            </a:outerShdw>
          </a:effec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4"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16" name="Text Placeholder 9"/>
          <p:cNvSpPr>
            <a:spLocks noGrp="1"/>
          </p:cNvSpPr>
          <p:nvPr>
            <p:ph type="body" sz="quarter" idx="13"/>
          </p:nvPr>
        </p:nvSpPr>
        <p:spPr>
          <a:xfrm>
            <a:off x="4095750" y="3883181"/>
            <a:ext cx="4819650" cy="818807"/>
          </a:xfrm>
          <a:prstGeom prst="rect">
            <a:avLst/>
          </a:prstGeom>
        </p:spPr>
        <p:txBody>
          <a:bodyPr lIns="0" tIns="0" rIns="0" bIns="0">
            <a:noAutofit/>
          </a:bodyPr>
          <a:lstStyle>
            <a:lvl1pPr marL="0" indent="0">
              <a:buFontTx/>
              <a:buNone/>
              <a:defRPr sz="40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E426A2CD-B90A-43E1-8DF5-FF1FF6BE794C}"/>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3617941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5E255-7BA1-48EE-8071-14A56954BD8E}"/>
              </a:ext>
            </a:extLst>
          </p:cNvPr>
          <p:cNvSpPr>
            <a:spLocks noGrp="1"/>
          </p:cNvSpPr>
          <p:nvPr>
            <p:ph type="dt" sz="half" idx="10"/>
          </p:nvPr>
        </p:nvSpPr>
        <p:spPr/>
        <p:txBody>
          <a:bodyPr/>
          <a:lstStyle/>
          <a:p>
            <a:fld id="{B049A31D-303B-465D-A1A9-D5EC15AC6B34}" type="datetimeFigureOut">
              <a:rPr lang="en-US" smtClean="0"/>
              <a:t>7/21/2019</a:t>
            </a:fld>
            <a:endParaRPr lang="en-US"/>
          </a:p>
        </p:txBody>
      </p:sp>
      <p:sp>
        <p:nvSpPr>
          <p:cNvPr id="3" name="Footer Placeholder 2">
            <a:extLst>
              <a:ext uri="{FF2B5EF4-FFF2-40B4-BE49-F238E27FC236}">
                <a16:creationId xmlns:a16="http://schemas.microsoft.com/office/drawing/2014/main" id="{6AA7C72D-D5AD-423B-825B-F8D9000581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24ADD0-9B9B-4A73-8337-D9E3B1425824}"/>
              </a:ext>
            </a:extLst>
          </p:cNvPr>
          <p:cNvSpPr>
            <a:spLocks noGrp="1"/>
          </p:cNvSpPr>
          <p:nvPr>
            <p:ph type="sldNum" sz="quarter" idx="12"/>
          </p:nvPr>
        </p:nvSpPr>
        <p:spPr/>
        <p:txBody>
          <a:bodyPr/>
          <a:lstStyle/>
          <a:p>
            <a:fld id="{BDEC3671-29B6-4520-A7F7-E7AAA5944D8E}" type="slidenum">
              <a:rPr lang="en-US" smtClean="0"/>
              <a:t>‹#›</a:t>
            </a:fld>
            <a:endParaRPr lang="en-US"/>
          </a:p>
        </p:txBody>
      </p:sp>
    </p:spTree>
    <p:extLst>
      <p:ext uri="{BB962C8B-B14F-4D97-AF65-F5344CB8AC3E}">
        <p14:creationId xmlns:p14="http://schemas.microsoft.com/office/powerpoint/2010/main" val="4037418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B4EB9-D942-438E-B645-A2B365F45EA5}" type="datetimeFigureOut">
              <a:rPr lang="en-US" smtClean="0"/>
              <a:pPr/>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F3FDE-4C02-462D-B3E6-DA4A07639965}" type="slidenum">
              <a:rPr lang="en-US" smtClean="0"/>
              <a:pPr/>
              <a:t>‹#›</a:t>
            </a:fld>
            <a:endParaRPr lang="en-US"/>
          </a:p>
        </p:txBody>
      </p:sp>
    </p:spTree>
    <p:extLst>
      <p:ext uri="{BB962C8B-B14F-4D97-AF65-F5344CB8AC3E}">
        <p14:creationId xmlns:p14="http://schemas.microsoft.com/office/powerpoint/2010/main" val="1930942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1B4EB9-D942-438E-B645-A2B365F45EA5}" type="datetimeFigureOut">
              <a:rPr lang="en-US" smtClean="0"/>
              <a:pPr/>
              <a:t>7/21/2019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F3FDE-4C02-462D-B3E6-DA4A07639965}" type="slidenum">
              <a:rPr lang="en-US" smtClean="0"/>
              <a:pPr/>
              <a:t>‹#›</a:t>
            </a:fld>
            <a:endParaRPr lang="en-US"/>
          </a:p>
        </p:txBody>
      </p:sp>
    </p:spTree>
    <p:extLst>
      <p:ext uri="{BB962C8B-B14F-4D97-AF65-F5344CB8AC3E}">
        <p14:creationId xmlns:p14="http://schemas.microsoft.com/office/powerpoint/2010/main" val="25231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853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EPFAR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941" y="6049575"/>
            <a:ext cx="1619672" cy="586369"/>
          </a:xfrm>
          <a:prstGeom prst="rect">
            <a:avLst/>
          </a:prstGeom>
        </p:spPr>
      </p:pic>
      <p:sp>
        <p:nvSpPr>
          <p:cNvPr id="8" name="Rectangle 7"/>
          <p:cNvSpPr/>
          <p:nvPr userDrawn="1"/>
        </p:nvSpPr>
        <p:spPr>
          <a:xfrm>
            <a:off x="251521" y="188640"/>
            <a:ext cx="8712968" cy="6480720"/>
          </a:xfrm>
          <a:prstGeom prst="rect">
            <a:avLst/>
          </a:prstGeom>
          <a:noFill/>
          <a:ln w="762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Content Placeholder 9"/>
          <p:cNvSpPr>
            <a:spLocks noGrp="1"/>
          </p:cNvSpPr>
          <p:nvPr>
            <p:ph sz="quarter" idx="10" hasCustomPrompt="1"/>
          </p:nvPr>
        </p:nvSpPr>
        <p:spPr>
          <a:xfrm>
            <a:off x="1979614" y="6382022"/>
            <a:ext cx="1728788" cy="287338"/>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67729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95D869-0F35-46EF-98CA-2BAB4C0A0332}"/>
              </a:ext>
            </a:extLst>
          </p:cNvPr>
          <p:cNvSpPr/>
          <p:nvPr userDrawn="1"/>
        </p:nvSpPr>
        <p:spPr>
          <a:xfrm>
            <a:off x="-38100" y="-19050"/>
            <a:ext cx="91821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6"/>
          <p:cNvSpPr>
            <a:spLocks noGrp="1"/>
          </p:cNvSpPr>
          <p:nvPr>
            <p:ph type="title"/>
          </p:nvPr>
        </p:nvSpPr>
        <p:spPr>
          <a:xfrm>
            <a:off x="419497" y="2594151"/>
            <a:ext cx="8305007" cy="1573072"/>
          </a:xfrm>
          <a:prstGeom prst="rect">
            <a:avLst/>
          </a:prstGeom>
        </p:spPr>
        <p:txBody>
          <a:bodyPr anchor="ctr" anchorCtr="0">
            <a:noAutofit/>
          </a:bodyPr>
          <a:lstStyle>
            <a:lvl1pPr algn="ctr">
              <a:defRPr sz="4800">
                <a:solidFill>
                  <a:schemeClr val="bg1"/>
                </a:solidFill>
                <a:latin typeface="+mj-lt"/>
              </a:defRPr>
            </a:lvl1pPr>
          </a:lstStyle>
          <a:p>
            <a:r>
              <a:rPr lang="en-US" dirty="0"/>
              <a:t>Click to edit Master title style</a:t>
            </a:r>
          </a:p>
        </p:txBody>
      </p:sp>
      <p:sp>
        <p:nvSpPr>
          <p:cNvPr id="6" name="Text Placeholder 21">
            <a:extLst>
              <a:ext uri="{FF2B5EF4-FFF2-40B4-BE49-F238E27FC236}">
                <a16:creationId xmlns:a16="http://schemas.microsoft.com/office/drawing/2014/main" id="{D6920526-4347-4B09-A80C-37F27810E51E}"/>
              </a:ext>
            </a:extLst>
          </p:cNvPr>
          <p:cNvSpPr>
            <a:spLocks noGrp="1"/>
          </p:cNvSpPr>
          <p:nvPr>
            <p:ph type="body" sz="quarter" idx="10"/>
          </p:nvPr>
        </p:nvSpPr>
        <p:spPr>
          <a:xfrm>
            <a:off x="209550" y="4206420"/>
            <a:ext cx="8724900"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pic>
        <p:nvPicPr>
          <p:cNvPr id="7" name="Picture 6" descr="PEPFAR-Logo-Color-Tagline-Transparent-White.gif">
            <a:extLst>
              <a:ext uri="{FF2B5EF4-FFF2-40B4-BE49-F238E27FC236}">
                <a16:creationId xmlns:a16="http://schemas.microsoft.com/office/drawing/2014/main" id="{7D28D937-0D8A-4DCB-9BF3-4AD1D96FF286}"/>
              </a:ext>
            </a:extLst>
          </p:cNvPr>
          <p:cNvPicPr>
            <a:picLocks noChangeAspect="1"/>
          </p:cNvPicPr>
          <p:nvPr userDrawn="1"/>
        </p:nvPicPr>
        <p:blipFill>
          <a:blip r:embed="rId4" cstate="print"/>
          <a:stretch>
            <a:fillRect/>
          </a:stretch>
        </p:blipFill>
        <p:spPr>
          <a:xfrm>
            <a:off x="2978944" y="783962"/>
            <a:ext cx="3186113" cy="1153467"/>
          </a:xfrm>
          <a:prstGeom prst="rect">
            <a:avLst/>
          </a:prstGeom>
        </p:spPr>
      </p:pic>
      <p:grpSp>
        <p:nvGrpSpPr>
          <p:cNvPr id="11" name="Group 10">
            <a:extLst>
              <a:ext uri="{FF2B5EF4-FFF2-40B4-BE49-F238E27FC236}">
                <a16:creationId xmlns:a16="http://schemas.microsoft.com/office/drawing/2014/main" id="{6B246112-0EAC-43A7-A428-DCD9C1E6842D}"/>
              </a:ext>
            </a:extLst>
          </p:cNvPr>
          <p:cNvGrpSpPr/>
          <p:nvPr userDrawn="1"/>
        </p:nvGrpSpPr>
        <p:grpSpPr>
          <a:xfrm>
            <a:off x="260773" y="5969453"/>
            <a:ext cx="8622455" cy="755876"/>
            <a:chOff x="260773" y="5969453"/>
            <a:chExt cx="8622455" cy="755876"/>
          </a:xfrm>
        </p:grpSpPr>
        <p:pic>
          <p:nvPicPr>
            <p:cNvPr id="12" name="Picture 11">
              <a:extLst>
                <a:ext uri="{FF2B5EF4-FFF2-40B4-BE49-F238E27FC236}">
                  <a16:creationId xmlns:a16="http://schemas.microsoft.com/office/drawing/2014/main" id="{91BDE875-4ECE-4DF7-809B-8D7AEE23DFC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0773" y="5969453"/>
              <a:ext cx="8622455" cy="526944"/>
            </a:xfrm>
            <a:prstGeom prst="rect">
              <a:avLst/>
            </a:prstGeom>
          </p:spPr>
        </p:pic>
        <p:sp>
          <p:nvSpPr>
            <p:cNvPr id="13" name="TextBox 12">
              <a:extLst>
                <a:ext uri="{FF2B5EF4-FFF2-40B4-BE49-F238E27FC236}">
                  <a16:creationId xmlns:a16="http://schemas.microsoft.com/office/drawing/2014/main" id="{F5D3BADB-3384-42FC-8FBC-7F52AA759C2B}"/>
                </a:ext>
              </a:extLst>
            </p:cNvPr>
            <p:cNvSpPr txBox="1"/>
            <p:nvPr userDrawn="1"/>
          </p:nvSpPr>
          <p:spPr>
            <a:xfrm>
              <a:off x="3970842" y="6417552"/>
              <a:ext cx="1202317" cy="307777"/>
            </a:xfrm>
            <a:prstGeom prst="rect">
              <a:avLst/>
            </a:prstGeom>
            <a:noFill/>
          </p:spPr>
          <p:txBody>
            <a:bodyPr wrap="none" rtlCol="0">
              <a:spAutoFit/>
            </a:bodyPr>
            <a:lstStyle/>
            <a:p>
              <a:pPr algn="ctr"/>
              <a:r>
                <a:rPr lang="en-US" sz="1400" b="1" dirty="0">
                  <a:solidFill>
                    <a:schemeClr val="bg1"/>
                  </a:solidFill>
                </a:rPr>
                <a:t>#PEPFAR15</a:t>
              </a:r>
            </a:p>
          </p:txBody>
        </p:sp>
      </p:grpSp>
    </p:spTree>
    <p:extLst>
      <p:ext uri="{BB962C8B-B14F-4D97-AF65-F5344CB8AC3E}">
        <p14:creationId xmlns:p14="http://schemas.microsoft.com/office/powerpoint/2010/main" val="4004833847"/>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losing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6"/>
          <p:cNvSpPr>
            <a:spLocks noGrp="1"/>
          </p:cNvSpPr>
          <p:nvPr>
            <p:ph type="title"/>
          </p:nvPr>
        </p:nvSpPr>
        <p:spPr>
          <a:xfrm>
            <a:off x="1967583" y="2657522"/>
            <a:ext cx="6108031" cy="1573072"/>
          </a:xfrm>
          <a:prstGeom prst="rect">
            <a:avLst/>
          </a:prstGeom>
        </p:spPr>
        <p:txBody>
          <a:bodyPr anchor="ctr" anchorCtr="0">
            <a:noAutofit/>
          </a:bodyPr>
          <a:lstStyle>
            <a:lvl1pPr algn="l">
              <a:defRPr sz="405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108434580"/>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Two">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95D869-0F35-46EF-98CA-2BAB4C0A0332}"/>
              </a:ext>
            </a:extLst>
          </p:cNvPr>
          <p:cNvSpPr/>
          <p:nvPr userDrawn="1"/>
        </p:nvSpPr>
        <p:spPr>
          <a:xfrm>
            <a:off x="-38100" y="-19050"/>
            <a:ext cx="91821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6"/>
          <p:cNvSpPr>
            <a:spLocks noGrp="1"/>
          </p:cNvSpPr>
          <p:nvPr>
            <p:ph type="title"/>
          </p:nvPr>
        </p:nvSpPr>
        <p:spPr>
          <a:xfrm>
            <a:off x="419497" y="2657522"/>
            <a:ext cx="8305007" cy="1573072"/>
          </a:xfrm>
          <a:prstGeom prst="rect">
            <a:avLst/>
          </a:prstGeom>
        </p:spPr>
        <p:txBody>
          <a:bodyPr anchor="ctr" anchorCtr="0">
            <a:noAutofit/>
          </a:bodyPr>
          <a:lstStyle>
            <a:lvl1pPr algn="ctr">
              <a:defRPr sz="4800">
                <a:solidFill>
                  <a:schemeClr val="bg1"/>
                </a:solidFill>
                <a:latin typeface="+mj-lt"/>
              </a:defRPr>
            </a:lvl1pPr>
          </a:lstStyle>
          <a:p>
            <a:r>
              <a:rPr lang="en-US" dirty="0"/>
              <a:t>Click to edit Master title style</a:t>
            </a:r>
          </a:p>
        </p:txBody>
      </p:sp>
      <p:sp>
        <p:nvSpPr>
          <p:cNvPr id="6" name="Text Placeholder 21">
            <a:extLst>
              <a:ext uri="{FF2B5EF4-FFF2-40B4-BE49-F238E27FC236}">
                <a16:creationId xmlns:a16="http://schemas.microsoft.com/office/drawing/2014/main" id="{D6920526-4347-4B09-A80C-37F27810E51E}"/>
              </a:ext>
            </a:extLst>
          </p:cNvPr>
          <p:cNvSpPr>
            <a:spLocks noGrp="1"/>
          </p:cNvSpPr>
          <p:nvPr>
            <p:ph type="body" sz="quarter" idx="10"/>
          </p:nvPr>
        </p:nvSpPr>
        <p:spPr>
          <a:xfrm>
            <a:off x="209550" y="4269791"/>
            <a:ext cx="8724900"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grpSp>
        <p:nvGrpSpPr>
          <p:cNvPr id="11" name="Group 10">
            <a:extLst>
              <a:ext uri="{FF2B5EF4-FFF2-40B4-BE49-F238E27FC236}">
                <a16:creationId xmlns:a16="http://schemas.microsoft.com/office/drawing/2014/main" id="{6B246112-0EAC-43A7-A428-DCD9C1E6842D}"/>
              </a:ext>
            </a:extLst>
          </p:cNvPr>
          <p:cNvGrpSpPr/>
          <p:nvPr userDrawn="1"/>
        </p:nvGrpSpPr>
        <p:grpSpPr>
          <a:xfrm>
            <a:off x="260773" y="5969453"/>
            <a:ext cx="8622455" cy="755876"/>
            <a:chOff x="260773" y="5969453"/>
            <a:chExt cx="8622455" cy="755876"/>
          </a:xfrm>
        </p:grpSpPr>
        <p:pic>
          <p:nvPicPr>
            <p:cNvPr id="12" name="Picture 11">
              <a:extLst>
                <a:ext uri="{FF2B5EF4-FFF2-40B4-BE49-F238E27FC236}">
                  <a16:creationId xmlns:a16="http://schemas.microsoft.com/office/drawing/2014/main" id="{91BDE875-4ECE-4DF7-809B-8D7AEE23DF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0773" y="5969453"/>
              <a:ext cx="8622455" cy="526944"/>
            </a:xfrm>
            <a:prstGeom prst="rect">
              <a:avLst/>
            </a:prstGeom>
          </p:spPr>
        </p:pic>
        <p:sp>
          <p:nvSpPr>
            <p:cNvPr id="13" name="TextBox 12">
              <a:extLst>
                <a:ext uri="{FF2B5EF4-FFF2-40B4-BE49-F238E27FC236}">
                  <a16:creationId xmlns:a16="http://schemas.microsoft.com/office/drawing/2014/main" id="{F5D3BADB-3384-42FC-8FBC-7F52AA759C2B}"/>
                </a:ext>
              </a:extLst>
            </p:cNvPr>
            <p:cNvSpPr txBox="1"/>
            <p:nvPr userDrawn="1"/>
          </p:nvSpPr>
          <p:spPr>
            <a:xfrm>
              <a:off x="3970842" y="6417552"/>
              <a:ext cx="1202317" cy="307777"/>
            </a:xfrm>
            <a:prstGeom prst="rect">
              <a:avLst/>
            </a:prstGeom>
            <a:noFill/>
          </p:spPr>
          <p:txBody>
            <a:bodyPr wrap="none" rtlCol="0">
              <a:spAutoFit/>
            </a:bodyPr>
            <a:lstStyle/>
            <a:p>
              <a:pPr algn="ctr"/>
              <a:r>
                <a:rPr lang="en-US" sz="1400" b="1" dirty="0">
                  <a:solidFill>
                    <a:schemeClr val="bg1"/>
                  </a:solidFill>
                </a:rPr>
                <a:t>#PEPFAR15</a:t>
              </a:r>
            </a:p>
          </p:txBody>
        </p:sp>
      </p:grpSp>
      <p:pic>
        <p:nvPicPr>
          <p:cNvPr id="14" name="Picture 13">
            <a:extLst>
              <a:ext uri="{FF2B5EF4-FFF2-40B4-BE49-F238E27FC236}">
                <a16:creationId xmlns:a16="http://schemas.microsoft.com/office/drawing/2014/main" id="{BC45885D-0E3B-40E9-BE1C-DE7949969A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53609" y="1019121"/>
            <a:ext cx="2636782" cy="699147"/>
          </a:xfrm>
          <a:prstGeom prst="rect">
            <a:avLst/>
          </a:prstGeom>
        </p:spPr>
      </p:pic>
    </p:spTree>
    <p:extLst>
      <p:ext uri="{BB962C8B-B14F-4D97-AF65-F5344CB8AC3E}">
        <p14:creationId xmlns:p14="http://schemas.microsoft.com/office/powerpoint/2010/main" val="4071667555"/>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ed Header">
    <p:spTree>
      <p:nvGrpSpPr>
        <p:cNvPr id="1" name=""/>
        <p:cNvGrpSpPr/>
        <p:nvPr/>
      </p:nvGrpSpPr>
      <p:grpSpPr>
        <a:xfrm>
          <a:off x="0" y="0"/>
          <a:ext cx="0" cy="0"/>
          <a:chOff x="0" y="0"/>
          <a:chExt cx="0" cy="0"/>
        </a:xfrm>
      </p:grpSpPr>
      <p:sp>
        <p:nvSpPr>
          <p:cNvPr id="8" name="Rectangle 7"/>
          <p:cNvSpPr/>
          <p:nvPr/>
        </p:nvSpPr>
        <p:spPr>
          <a:xfrm>
            <a:off x="0" y="-2"/>
            <a:ext cx="9144000" cy="82296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172515" y="203817"/>
            <a:ext cx="8768132"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226" y="6290310"/>
            <a:ext cx="1465719" cy="531323"/>
          </a:xfrm>
          <a:prstGeom prst="rect">
            <a:avLst/>
          </a:prstGeom>
        </p:spPr>
      </p:pic>
      <p:sp>
        <p:nvSpPr>
          <p:cNvPr id="4" name="Text Placeholder 3"/>
          <p:cNvSpPr>
            <a:spLocks noGrp="1"/>
          </p:cNvSpPr>
          <p:nvPr>
            <p:ph type="body" sz="quarter" idx="15"/>
          </p:nvPr>
        </p:nvSpPr>
        <p:spPr>
          <a:xfrm>
            <a:off x="171450" y="6020371"/>
            <a:ext cx="5799615"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8647173" y="648820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dirty="0"/>
          </a:p>
        </p:txBody>
      </p:sp>
      <p:sp>
        <p:nvSpPr>
          <p:cNvPr id="12" name="Text Placeholder 13"/>
          <p:cNvSpPr>
            <a:spLocks noGrp="1"/>
          </p:cNvSpPr>
          <p:nvPr>
            <p:ph type="body" sz="quarter" idx="14"/>
          </p:nvPr>
        </p:nvSpPr>
        <p:spPr>
          <a:xfrm>
            <a:off x="200651" y="958048"/>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grpSp>
        <p:nvGrpSpPr>
          <p:cNvPr id="15" name="Group 14">
            <a:extLst>
              <a:ext uri="{FF2B5EF4-FFF2-40B4-BE49-F238E27FC236}">
                <a16:creationId xmlns:a16="http://schemas.microsoft.com/office/drawing/2014/main" id="{2B933478-E37D-4C13-AB2E-E14A594C7DA5}"/>
              </a:ext>
            </a:extLst>
          </p:cNvPr>
          <p:cNvGrpSpPr/>
          <p:nvPr userDrawn="1"/>
        </p:nvGrpSpPr>
        <p:grpSpPr>
          <a:xfrm>
            <a:off x="1776401" y="6314632"/>
            <a:ext cx="6825135" cy="367116"/>
            <a:chOff x="1557326" y="6333682"/>
            <a:chExt cx="6825135" cy="367116"/>
          </a:xfrm>
        </p:grpSpPr>
        <p:sp>
          <p:nvSpPr>
            <p:cNvPr id="16" name="TextBox 15">
              <a:extLst>
                <a:ext uri="{FF2B5EF4-FFF2-40B4-BE49-F238E27FC236}">
                  <a16:creationId xmlns:a16="http://schemas.microsoft.com/office/drawing/2014/main" id="{A8997F6B-BE5B-4EAE-A0E9-99B91F1117A1}"/>
                </a:ext>
              </a:extLst>
            </p:cNvPr>
            <p:cNvSpPr txBox="1"/>
            <p:nvPr userDrawn="1"/>
          </p:nvSpPr>
          <p:spPr>
            <a:xfrm>
              <a:off x="7474840" y="6407962"/>
              <a:ext cx="907621" cy="246221"/>
            </a:xfrm>
            <a:prstGeom prst="rect">
              <a:avLst/>
            </a:prstGeom>
            <a:noFill/>
          </p:spPr>
          <p:txBody>
            <a:bodyPr wrap="none" rtlCol="0">
              <a:spAutoFit/>
            </a:bodyPr>
            <a:lstStyle/>
            <a:p>
              <a:pPr algn="l"/>
              <a:r>
                <a:rPr lang="en-US" sz="1000" b="1" dirty="0">
                  <a:solidFill>
                    <a:srgbClr val="002156"/>
                  </a:solidFill>
                </a:rPr>
                <a:t>#PEPFAR15</a:t>
              </a:r>
            </a:p>
          </p:txBody>
        </p:sp>
        <p:pic>
          <p:nvPicPr>
            <p:cNvPr id="17" name="Picture 16">
              <a:extLst>
                <a:ext uri="{FF2B5EF4-FFF2-40B4-BE49-F238E27FC236}">
                  <a16:creationId xmlns:a16="http://schemas.microsoft.com/office/drawing/2014/main" id="{9A96B8EC-6D43-4A3C-8559-B384F3131F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7326" y="6333682"/>
              <a:ext cx="6007164" cy="367116"/>
            </a:xfrm>
            <a:prstGeom prst="rect">
              <a:avLst/>
            </a:prstGeom>
          </p:spPr>
        </p:pic>
      </p:grpSp>
    </p:spTree>
    <p:extLst>
      <p:ext uri="{BB962C8B-B14F-4D97-AF65-F5344CB8AC3E}">
        <p14:creationId xmlns:p14="http://schemas.microsoft.com/office/powerpoint/2010/main" val="3652121219"/>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userDrawn="1">
          <p15:clr>
            <a:srgbClr val="FBAE40"/>
          </p15:clr>
        </p15:guide>
        <p15:guide id="4" pos="96" userDrawn="1">
          <p15:clr>
            <a:srgbClr val="FBAE40"/>
          </p15:clr>
        </p15:guide>
        <p15:guide id="5" orient="horz" pos="144">
          <p15:clr>
            <a:srgbClr val="FBAE40"/>
          </p15:clr>
        </p15:guide>
        <p15:guide id="6" orient="horz" pos="422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ark Blue Header">
    <p:spTree>
      <p:nvGrpSpPr>
        <p:cNvPr id="1" name=""/>
        <p:cNvGrpSpPr/>
        <p:nvPr/>
      </p:nvGrpSpPr>
      <p:grpSpPr>
        <a:xfrm>
          <a:off x="0" y="0"/>
          <a:ext cx="0" cy="0"/>
          <a:chOff x="0" y="0"/>
          <a:chExt cx="0" cy="0"/>
        </a:xfrm>
      </p:grpSpPr>
      <p:sp>
        <p:nvSpPr>
          <p:cNvPr id="8" name="Rectangle 7"/>
          <p:cNvSpPr/>
          <p:nvPr/>
        </p:nvSpPr>
        <p:spPr>
          <a:xfrm>
            <a:off x="0" y="-2"/>
            <a:ext cx="9144000" cy="822960"/>
          </a:xfrm>
          <a:prstGeom prst="rect">
            <a:avLst/>
          </a:prstGeom>
          <a:solidFill>
            <a:srgbClr val="0C507C"/>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172515" y="203817"/>
            <a:ext cx="8768132"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226" y="6290310"/>
            <a:ext cx="1465719" cy="531323"/>
          </a:xfrm>
          <a:prstGeom prst="rect">
            <a:avLst/>
          </a:prstGeom>
        </p:spPr>
      </p:pic>
      <p:sp>
        <p:nvSpPr>
          <p:cNvPr id="4" name="Text Placeholder 3"/>
          <p:cNvSpPr>
            <a:spLocks noGrp="1"/>
          </p:cNvSpPr>
          <p:nvPr>
            <p:ph type="body" sz="quarter" idx="15"/>
          </p:nvPr>
        </p:nvSpPr>
        <p:spPr>
          <a:xfrm>
            <a:off x="171450" y="6020371"/>
            <a:ext cx="5799615"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8647173" y="648820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dirty="0"/>
          </a:p>
        </p:txBody>
      </p:sp>
      <p:sp>
        <p:nvSpPr>
          <p:cNvPr id="12" name="Text Placeholder 13"/>
          <p:cNvSpPr>
            <a:spLocks noGrp="1"/>
          </p:cNvSpPr>
          <p:nvPr>
            <p:ph type="body" sz="quarter" idx="14"/>
          </p:nvPr>
        </p:nvSpPr>
        <p:spPr>
          <a:xfrm>
            <a:off x="200651" y="958048"/>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grpSp>
        <p:nvGrpSpPr>
          <p:cNvPr id="15" name="Group 14">
            <a:extLst>
              <a:ext uri="{FF2B5EF4-FFF2-40B4-BE49-F238E27FC236}">
                <a16:creationId xmlns:a16="http://schemas.microsoft.com/office/drawing/2014/main" id="{2B933478-E37D-4C13-AB2E-E14A594C7DA5}"/>
              </a:ext>
            </a:extLst>
          </p:cNvPr>
          <p:cNvGrpSpPr/>
          <p:nvPr userDrawn="1"/>
        </p:nvGrpSpPr>
        <p:grpSpPr>
          <a:xfrm>
            <a:off x="1776401" y="6314632"/>
            <a:ext cx="6825135" cy="367116"/>
            <a:chOff x="1557326" y="6333682"/>
            <a:chExt cx="6825135" cy="367116"/>
          </a:xfrm>
        </p:grpSpPr>
        <p:sp>
          <p:nvSpPr>
            <p:cNvPr id="16" name="TextBox 15">
              <a:extLst>
                <a:ext uri="{FF2B5EF4-FFF2-40B4-BE49-F238E27FC236}">
                  <a16:creationId xmlns:a16="http://schemas.microsoft.com/office/drawing/2014/main" id="{A8997F6B-BE5B-4EAE-A0E9-99B91F1117A1}"/>
                </a:ext>
              </a:extLst>
            </p:cNvPr>
            <p:cNvSpPr txBox="1"/>
            <p:nvPr userDrawn="1"/>
          </p:nvSpPr>
          <p:spPr>
            <a:xfrm>
              <a:off x="7474840" y="6407962"/>
              <a:ext cx="907621" cy="246221"/>
            </a:xfrm>
            <a:prstGeom prst="rect">
              <a:avLst/>
            </a:prstGeom>
            <a:noFill/>
          </p:spPr>
          <p:txBody>
            <a:bodyPr wrap="none" rtlCol="0">
              <a:spAutoFit/>
            </a:bodyPr>
            <a:lstStyle/>
            <a:p>
              <a:pPr algn="l"/>
              <a:r>
                <a:rPr lang="en-US" sz="1000" b="1" dirty="0">
                  <a:solidFill>
                    <a:srgbClr val="002156"/>
                  </a:solidFill>
                </a:rPr>
                <a:t>#PEPFAR15</a:t>
              </a:r>
            </a:p>
          </p:txBody>
        </p:sp>
        <p:pic>
          <p:nvPicPr>
            <p:cNvPr id="17" name="Picture 16">
              <a:extLst>
                <a:ext uri="{FF2B5EF4-FFF2-40B4-BE49-F238E27FC236}">
                  <a16:creationId xmlns:a16="http://schemas.microsoft.com/office/drawing/2014/main" id="{9A96B8EC-6D43-4A3C-8559-B384F3131F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7326" y="6333682"/>
              <a:ext cx="6007164" cy="367116"/>
            </a:xfrm>
            <a:prstGeom prst="rect">
              <a:avLst/>
            </a:prstGeom>
          </p:spPr>
        </p:pic>
      </p:grpSp>
    </p:spTree>
    <p:extLst>
      <p:ext uri="{BB962C8B-B14F-4D97-AF65-F5344CB8AC3E}">
        <p14:creationId xmlns:p14="http://schemas.microsoft.com/office/powerpoint/2010/main" val="1427632357"/>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Blue Header">
    <p:spTree>
      <p:nvGrpSpPr>
        <p:cNvPr id="1" name=""/>
        <p:cNvGrpSpPr/>
        <p:nvPr/>
      </p:nvGrpSpPr>
      <p:grpSpPr>
        <a:xfrm>
          <a:off x="0" y="0"/>
          <a:ext cx="0" cy="0"/>
          <a:chOff x="0" y="0"/>
          <a:chExt cx="0" cy="0"/>
        </a:xfrm>
      </p:grpSpPr>
      <p:sp>
        <p:nvSpPr>
          <p:cNvPr id="8" name="Rectangle 7"/>
          <p:cNvSpPr/>
          <p:nvPr/>
        </p:nvSpPr>
        <p:spPr>
          <a:xfrm>
            <a:off x="0" y="-2"/>
            <a:ext cx="9144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172515" y="203817"/>
            <a:ext cx="8768132"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226" y="6290310"/>
            <a:ext cx="1465719" cy="531323"/>
          </a:xfrm>
          <a:prstGeom prst="rect">
            <a:avLst/>
          </a:prstGeom>
        </p:spPr>
      </p:pic>
      <p:sp>
        <p:nvSpPr>
          <p:cNvPr id="4" name="Text Placeholder 3"/>
          <p:cNvSpPr>
            <a:spLocks noGrp="1"/>
          </p:cNvSpPr>
          <p:nvPr>
            <p:ph type="body" sz="quarter" idx="15"/>
          </p:nvPr>
        </p:nvSpPr>
        <p:spPr>
          <a:xfrm>
            <a:off x="171450" y="6020371"/>
            <a:ext cx="5799615"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8647173" y="648820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dirty="0"/>
          </a:p>
        </p:txBody>
      </p:sp>
      <p:sp>
        <p:nvSpPr>
          <p:cNvPr id="12" name="Text Placeholder 13"/>
          <p:cNvSpPr>
            <a:spLocks noGrp="1"/>
          </p:cNvSpPr>
          <p:nvPr>
            <p:ph type="body" sz="quarter" idx="14"/>
          </p:nvPr>
        </p:nvSpPr>
        <p:spPr>
          <a:xfrm>
            <a:off x="200651" y="958048"/>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grpSp>
        <p:nvGrpSpPr>
          <p:cNvPr id="15" name="Group 14">
            <a:extLst>
              <a:ext uri="{FF2B5EF4-FFF2-40B4-BE49-F238E27FC236}">
                <a16:creationId xmlns:a16="http://schemas.microsoft.com/office/drawing/2014/main" id="{2B933478-E37D-4C13-AB2E-E14A594C7DA5}"/>
              </a:ext>
            </a:extLst>
          </p:cNvPr>
          <p:cNvGrpSpPr/>
          <p:nvPr userDrawn="1"/>
        </p:nvGrpSpPr>
        <p:grpSpPr>
          <a:xfrm>
            <a:off x="1776401" y="6314632"/>
            <a:ext cx="6825135" cy="367116"/>
            <a:chOff x="1557326" y="6333682"/>
            <a:chExt cx="6825135" cy="367116"/>
          </a:xfrm>
        </p:grpSpPr>
        <p:sp>
          <p:nvSpPr>
            <p:cNvPr id="16" name="TextBox 15">
              <a:extLst>
                <a:ext uri="{FF2B5EF4-FFF2-40B4-BE49-F238E27FC236}">
                  <a16:creationId xmlns:a16="http://schemas.microsoft.com/office/drawing/2014/main" id="{A8997F6B-BE5B-4EAE-A0E9-99B91F1117A1}"/>
                </a:ext>
              </a:extLst>
            </p:cNvPr>
            <p:cNvSpPr txBox="1"/>
            <p:nvPr userDrawn="1"/>
          </p:nvSpPr>
          <p:spPr>
            <a:xfrm>
              <a:off x="7474840" y="6407962"/>
              <a:ext cx="907621" cy="246221"/>
            </a:xfrm>
            <a:prstGeom prst="rect">
              <a:avLst/>
            </a:prstGeom>
            <a:noFill/>
          </p:spPr>
          <p:txBody>
            <a:bodyPr wrap="none" rtlCol="0">
              <a:spAutoFit/>
            </a:bodyPr>
            <a:lstStyle/>
            <a:p>
              <a:pPr algn="l"/>
              <a:r>
                <a:rPr lang="en-US" sz="1000" b="1" dirty="0">
                  <a:solidFill>
                    <a:srgbClr val="002156"/>
                  </a:solidFill>
                </a:rPr>
                <a:t>#PEPFAR15</a:t>
              </a:r>
            </a:p>
          </p:txBody>
        </p:sp>
        <p:pic>
          <p:nvPicPr>
            <p:cNvPr id="17" name="Picture 16">
              <a:extLst>
                <a:ext uri="{FF2B5EF4-FFF2-40B4-BE49-F238E27FC236}">
                  <a16:creationId xmlns:a16="http://schemas.microsoft.com/office/drawing/2014/main" id="{9A96B8EC-6D43-4A3C-8559-B384F3131F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7326" y="6333682"/>
              <a:ext cx="6007164" cy="367116"/>
            </a:xfrm>
            <a:prstGeom prst="rect">
              <a:avLst/>
            </a:prstGeom>
          </p:spPr>
        </p:pic>
      </p:grpSp>
    </p:spTree>
    <p:extLst>
      <p:ext uri="{BB962C8B-B14F-4D97-AF65-F5344CB8AC3E}">
        <p14:creationId xmlns:p14="http://schemas.microsoft.com/office/powerpoint/2010/main" val="4149753028"/>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172515" y="230827"/>
            <a:ext cx="8768132" cy="456949"/>
          </a:xfrm>
          <a:prstGeom prst="rect">
            <a:avLst/>
          </a:prstGeom>
        </p:spPr>
        <p:txBody>
          <a:bodyPr lIns="0" tIns="0" rIns="0" bIns="0">
            <a:spAutoFit/>
          </a:bodyPr>
          <a:lstStyle>
            <a:lvl1pPr marL="0" indent="0">
              <a:buFontTx/>
              <a:buNone/>
              <a:defRPr sz="32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00651" y="903456"/>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pic>
        <p:nvPicPr>
          <p:cNvPr id="10" name="Picture 9">
            <a:extLst>
              <a:ext uri="{FF2B5EF4-FFF2-40B4-BE49-F238E27FC236}">
                <a16:creationId xmlns:a16="http://schemas.microsoft.com/office/drawing/2014/main" id="{D72000AA-0018-41D5-85F3-7A4469238B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226" y="6290310"/>
            <a:ext cx="1465719" cy="531323"/>
          </a:xfrm>
          <a:prstGeom prst="rect">
            <a:avLst/>
          </a:prstGeom>
        </p:spPr>
      </p:pic>
      <p:sp>
        <p:nvSpPr>
          <p:cNvPr id="12" name="Text Placeholder 3">
            <a:extLst>
              <a:ext uri="{FF2B5EF4-FFF2-40B4-BE49-F238E27FC236}">
                <a16:creationId xmlns:a16="http://schemas.microsoft.com/office/drawing/2014/main" id="{C8D218C0-BEA2-430D-A162-C87789DFDEFE}"/>
              </a:ext>
            </a:extLst>
          </p:cNvPr>
          <p:cNvSpPr>
            <a:spLocks noGrp="1"/>
          </p:cNvSpPr>
          <p:nvPr>
            <p:ph type="body" sz="quarter" idx="15"/>
          </p:nvPr>
        </p:nvSpPr>
        <p:spPr>
          <a:xfrm>
            <a:off x="171450" y="6020371"/>
            <a:ext cx="5799615"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3" name="Slide Number Placeholder 5">
            <a:extLst>
              <a:ext uri="{FF2B5EF4-FFF2-40B4-BE49-F238E27FC236}">
                <a16:creationId xmlns:a16="http://schemas.microsoft.com/office/drawing/2014/main" id="{E8A317D0-C754-41B3-B410-75386CF6B790}"/>
              </a:ext>
            </a:extLst>
          </p:cNvPr>
          <p:cNvSpPr txBox="1">
            <a:spLocks/>
          </p:cNvSpPr>
          <p:nvPr userDrawn="1"/>
        </p:nvSpPr>
        <p:spPr>
          <a:xfrm>
            <a:off x="8647173" y="648820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dirty="0"/>
          </a:p>
        </p:txBody>
      </p:sp>
      <p:grpSp>
        <p:nvGrpSpPr>
          <p:cNvPr id="17" name="Group 16">
            <a:extLst>
              <a:ext uri="{FF2B5EF4-FFF2-40B4-BE49-F238E27FC236}">
                <a16:creationId xmlns:a16="http://schemas.microsoft.com/office/drawing/2014/main" id="{5F0A9FFA-C7DB-4829-866C-93FC2256B71E}"/>
              </a:ext>
            </a:extLst>
          </p:cNvPr>
          <p:cNvGrpSpPr/>
          <p:nvPr userDrawn="1"/>
        </p:nvGrpSpPr>
        <p:grpSpPr>
          <a:xfrm>
            <a:off x="1776401" y="6314632"/>
            <a:ext cx="6825135" cy="367116"/>
            <a:chOff x="1557326" y="6333682"/>
            <a:chExt cx="6825135" cy="367116"/>
          </a:xfrm>
        </p:grpSpPr>
        <p:sp>
          <p:nvSpPr>
            <p:cNvPr id="19" name="TextBox 18">
              <a:extLst>
                <a:ext uri="{FF2B5EF4-FFF2-40B4-BE49-F238E27FC236}">
                  <a16:creationId xmlns:a16="http://schemas.microsoft.com/office/drawing/2014/main" id="{958E61BC-9B6D-40AC-8038-CE88FF73F4D7}"/>
                </a:ext>
              </a:extLst>
            </p:cNvPr>
            <p:cNvSpPr txBox="1"/>
            <p:nvPr userDrawn="1"/>
          </p:nvSpPr>
          <p:spPr>
            <a:xfrm>
              <a:off x="7474840" y="6407962"/>
              <a:ext cx="907621" cy="246221"/>
            </a:xfrm>
            <a:prstGeom prst="rect">
              <a:avLst/>
            </a:prstGeom>
            <a:noFill/>
          </p:spPr>
          <p:txBody>
            <a:bodyPr wrap="none" rtlCol="0">
              <a:spAutoFit/>
            </a:bodyPr>
            <a:lstStyle/>
            <a:p>
              <a:pPr algn="l"/>
              <a:r>
                <a:rPr lang="en-US" sz="1000" b="1" dirty="0">
                  <a:solidFill>
                    <a:srgbClr val="002156"/>
                  </a:solidFill>
                </a:rPr>
                <a:t>#PEPFAR15</a:t>
              </a:r>
            </a:p>
          </p:txBody>
        </p:sp>
        <p:pic>
          <p:nvPicPr>
            <p:cNvPr id="20" name="Picture 19">
              <a:extLst>
                <a:ext uri="{FF2B5EF4-FFF2-40B4-BE49-F238E27FC236}">
                  <a16:creationId xmlns:a16="http://schemas.microsoft.com/office/drawing/2014/main" id="{BCC74043-EF15-4F41-A762-D61DE8AA6A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7326" y="6333682"/>
              <a:ext cx="6007164" cy="367116"/>
            </a:xfrm>
            <a:prstGeom prst="rect">
              <a:avLst/>
            </a:prstGeom>
          </p:spPr>
        </p:pic>
      </p:grpSp>
    </p:spTree>
    <p:extLst>
      <p:ext uri="{BB962C8B-B14F-4D97-AF65-F5344CB8AC3E}">
        <p14:creationId xmlns:p14="http://schemas.microsoft.com/office/powerpoint/2010/main" val="30950300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64" userDrawn="1">
          <p15:clr>
            <a:srgbClr val="FBAE40"/>
          </p15:clr>
        </p15:guide>
        <p15:guide id="4" pos="108">
          <p15:clr>
            <a:srgbClr val="FBAE40"/>
          </p15:clr>
        </p15:guide>
        <p15:guide id="5" orient="horz" pos="144">
          <p15:clr>
            <a:srgbClr val="FBAE40"/>
          </p15:clr>
        </p15:guide>
        <p15:guide id="6" orient="horz" pos="422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172515" y="230827"/>
            <a:ext cx="8768132" cy="456949"/>
          </a:xfrm>
          <a:prstGeom prst="rect">
            <a:avLst/>
          </a:prstGeom>
        </p:spPr>
        <p:txBody>
          <a:bodyPr lIns="0" tIns="0" rIns="0" bIns="0">
            <a:spAutoFit/>
          </a:bodyPr>
          <a:lstStyle>
            <a:lvl1pPr marL="0" indent="0">
              <a:buFontTx/>
              <a:buNone/>
              <a:defRPr sz="32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00651" y="903456"/>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7" name="Slide Number Placeholder 5">
            <a:extLst>
              <a:ext uri="{FF2B5EF4-FFF2-40B4-BE49-F238E27FC236}">
                <a16:creationId xmlns:a16="http://schemas.microsoft.com/office/drawing/2014/main" id="{96AC23F2-14AB-4F22-BCC9-A2BBD588E80F}"/>
              </a:ext>
            </a:extLst>
          </p:cNvPr>
          <p:cNvSpPr txBox="1">
            <a:spLocks/>
          </p:cNvSpPr>
          <p:nvPr userDrawn="1"/>
        </p:nvSpPr>
        <p:spPr>
          <a:xfrm>
            <a:off x="8647173" y="648820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dirty="0"/>
          </a:p>
        </p:txBody>
      </p:sp>
    </p:spTree>
    <p:extLst>
      <p:ext uri="{BB962C8B-B14F-4D97-AF65-F5344CB8AC3E}">
        <p14:creationId xmlns:p14="http://schemas.microsoft.com/office/powerpoint/2010/main" val="40509754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64" userDrawn="1">
          <p15:clr>
            <a:srgbClr val="FBAE40"/>
          </p15:clr>
        </p15:guide>
        <p15:guide id="4" pos="96" userDrawn="1">
          <p15:clr>
            <a:srgbClr val="FBAE40"/>
          </p15:clr>
        </p15:guide>
        <p15:guide id="5" orient="horz" pos="144">
          <p15:clr>
            <a:srgbClr val="FBAE40"/>
          </p15:clr>
        </p15:guide>
        <p15:guide id="6" orient="horz" pos="4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79980" y="6356353"/>
            <a:ext cx="2057400" cy="365125"/>
          </a:xfrm>
          <a:prstGeom prst="rect">
            <a:avLst/>
          </a:prstGeom>
        </p:spPr>
        <p:txBody>
          <a:bodyPr vert="horz" lIns="91440" tIns="45720" rIns="91440" bIns="45720" rtlCol="0" anchor="ctr"/>
          <a:lstStyle>
            <a:lvl1pPr algn="r">
              <a:defRPr sz="900">
                <a:solidFill>
                  <a:schemeClr val="bg2">
                    <a:lumMod val="25000"/>
                  </a:schemeClr>
                </a:solidFill>
                <a:latin typeface="+mj-lt"/>
              </a:defRPr>
            </a:lvl1pPr>
          </a:lstStyle>
          <a:p>
            <a:fld id="{BF23628F-A5FA-4BCB-A370-58EE698AF935}" type="slidenum">
              <a:rPr lang="en-US" smtClean="0"/>
              <a:pPr/>
              <a:t>‹#›</a:t>
            </a:fld>
            <a:endParaRPr lang="en-US" dirty="0"/>
          </a:p>
        </p:txBody>
      </p:sp>
    </p:spTree>
    <p:extLst>
      <p:ext uri="{BB962C8B-B14F-4D97-AF65-F5344CB8AC3E}">
        <p14:creationId xmlns:p14="http://schemas.microsoft.com/office/powerpoint/2010/main" val="357314168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6" r:id="rId3"/>
    <p:sldLayoutId id="2147483707" r:id="rId4"/>
    <p:sldLayoutId id="2147483686" r:id="rId5"/>
    <p:sldLayoutId id="2147483709" r:id="rId6"/>
    <p:sldLayoutId id="2147483706" r:id="rId7"/>
    <p:sldLayoutId id="2147483690" r:id="rId8"/>
    <p:sldLayoutId id="2147483703" r:id="rId9"/>
    <p:sldLayoutId id="2147483688" r:id="rId10"/>
    <p:sldLayoutId id="2147483698" r:id="rId11"/>
    <p:sldLayoutId id="2147483705" r:id="rId12"/>
    <p:sldLayoutId id="2147483704" r:id="rId13"/>
    <p:sldLayoutId id="2147483687" r:id="rId14"/>
    <p:sldLayoutId id="2147483702" r:id="rId15"/>
    <p:sldLayoutId id="2147483685" r:id="rId16"/>
    <p:sldLayoutId id="2147483682" r:id="rId17"/>
    <p:sldLayoutId id="2147483708" r:id="rId18"/>
    <p:sldLayoutId id="2147483689" r:id="rId19"/>
    <p:sldLayoutId id="2147483692" r:id="rId20"/>
    <p:sldLayoutId id="2147483693" r:id="rId21"/>
    <p:sldLayoutId id="2147483699" r:id="rId22"/>
    <p:sldLayoutId id="2147483700" r:id="rId23"/>
    <p:sldLayoutId id="2147483697" r:id="rId24"/>
    <p:sldLayoutId id="2147483701" r:id="rId25"/>
    <p:sldLayoutId id="2147483710" r:id="rId26"/>
    <p:sldLayoutId id="2147483712" r:id="rId27"/>
    <p:sldLayoutId id="2147483713" r:id="rId28"/>
    <p:sldLayoutId id="2147483714" r:id="rId29"/>
    <p:sldLayoutId id="214748371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Layout" Target="../slideLayouts/slideLayout30.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FE9E4-92EC-4518-92D9-DC90CBD63766}"/>
              </a:ext>
            </a:extLst>
          </p:cNvPr>
          <p:cNvSpPr>
            <a:spLocks noGrp="1"/>
          </p:cNvSpPr>
          <p:nvPr>
            <p:ph type="body" sz="quarter" idx="10"/>
          </p:nvPr>
        </p:nvSpPr>
        <p:spPr>
          <a:xfrm>
            <a:off x="234676" y="3844890"/>
            <a:ext cx="8449976" cy="971484"/>
          </a:xfrm>
        </p:spPr>
        <p:txBody>
          <a:bodyPr/>
          <a:lstStyle/>
          <a:p>
            <a:pPr marL="10001" algn="ctr">
              <a:lnSpc>
                <a:spcPts val="1598"/>
              </a:lnSpc>
            </a:pPr>
            <a:r>
              <a:rPr lang="en-US" spc="-15">
                <a:solidFill>
                  <a:srgbClr val="FFFFFF"/>
                </a:solidFill>
                <a:cs typeface="Calibri"/>
              </a:rPr>
              <a:t>Heather Watts MD </a:t>
            </a:r>
          </a:p>
          <a:p>
            <a:pPr marL="10001" algn="ctr">
              <a:lnSpc>
                <a:spcPts val="1598"/>
              </a:lnSpc>
            </a:pPr>
            <a:r>
              <a:rPr lang="en-US" spc="-15">
                <a:solidFill>
                  <a:srgbClr val="FFFFFF"/>
                </a:solidFill>
                <a:cs typeface="Calibri"/>
              </a:rPr>
              <a:t>Director of HIV Prevention, Program Quality Team </a:t>
            </a:r>
          </a:p>
          <a:p>
            <a:pPr marL="10001" algn="ctr">
              <a:lnSpc>
                <a:spcPts val="1598"/>
              </a:lnSpc>
            </a:pPr>
            <a:r>
              <a:rPr lang="en-US" spc="-15">
                <a:solidFill>
                  <a:srgbClr val="FFFFFF"/>
                </a:solidFill>
                <a:cs typeface="Calibri"/>
              </a:rPr>
              <a:t>Office of the Global AIDS Coordinator</a:t>
            </a:r>
            <a:endParaRPr lang="en-US" dirty="0">
              <a:solidFill>
                <a:prstClr val="black"/>
              </a:solidFill>
              <a:cs typeface="Calibri"/>
            </a:endParaRPr>
          </a:p>
        </p:txBody>
      </p:sp>
      <p:sp>
        <p:nvSpPr>
          <p:cNvPr id="3" name="Title 2">
            <a:extLst>
              <a:ext uri="{FF2B5EF4-FFF2-40B4-BE49-F238E27FC236}">
                <a16:creationId xmlns:a16="http://schemas.microsoft.com/office/drawing/2014/main" id="{610C1EE3-CC98-4702-AF2E-DFD65870C778}"/>
              </a:ext>
            </a:extLst>
          </p:cNvPr>
          <p:cNvSpPr>
            <a:spLocks noGrp="1"/>
          </p:cNvSpPr>
          <p:nvPr>
            <p:ph type="title"/>
          </p:nvPr>
        </p:nvSpPr>
        <p:spPr/>
        <p:txBody>
          <a:bodyPr/>
          <a:lstStyle/>
          <a:p>
            <a:r>
              <a:rPr lang="en-US" dirty="0"/>
              <a:t>Dolutegravir in PEPFAR</a:t>
            </a:r>
          </a:p>
        </p:txBody>
      </p:sp>
    </p:spTree>
    <p:extLst>
      <p:ext uri="{BB962C8B-B14F-4D97-AF65-F5344CB8AC3E}">
        <p14:creationId xmlns:p14="http://schemas.microsoft.com/office/powerpoint/2010/main" val="299051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9144000" cy="7109254"/>
          </a:xfrm>
          <a:prstGeom prst="rect">
            <a:avLst/>
          </a:prstGeom>
        </p:spPr>
      </p:pic>
    </p:spTree>
    <p:extLst>
      <p:ext uri="{BB962C8B-B14F-4D97-AF65-F5344CB8AC3E}">
        <p14:creationId xmlns:p14="http://schemas.microsoft.com/office/powerpoint/2010/main" val="245711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541060417"/>
              </p:ext>
            </p:extLst>
          </p:nvPr>
        </p:nvGraphicFramePr>
        <p:xfrm>
          <a:off x="328191" y="817087"/>
          <a:ext cx="7184755" cy="300751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9AD9D4B-8058-4B88-A795-A6C6F4471570}"/>
              </a:ext>
            </a:extLst>
          </p:cNvPr>
          <p:cNvSpPr txBox="1"/>
          <p:nvPr/>
        </p:nvSpPr>
        <p:spPr>
          <a:xfrm>
            <a:off x="171891" y="563879"/>
            <a:ext cx="1469751" cy="307777"/>
          </a:xfrm>
          <a:prstGeom prst="rect">
            <a:avLst/>
          </a:prstGeom>
          <a:noFill/>
        </p:spPr>
        <p:txBody>
          <a:bodyPr wrap="square" rtlCol="0">
            <a:spAutoFit/>
          </a:bodyPr>
          <a:lstStyle/>
          <a:p>
            <a:r>
              <a:rPr lang="en-US" sz="1400" dirty="0"/>
              <a:t>February 2018</a:t>
            </a:r>
          </a:p>
        </p:txBody>
      </p:sp>
      <p:pic>
        <p:nvPicPr>
          <p:cNvPr id="7" name="Picture 6">
            <a:extLst>
              <a:ext uri="{FF2B5EF4-FFF2-40B4-BE49-F238E27FC236}">
                <a16:creationId xmlns:a16="http://schemas.microsoft.com/office/drawing/2014/main" id="{BC25235F-C2ED-4135-8B99-9625D0DBB2D0}"/>
              </a:ext>
            </a:extLst>
          </p:cNvPr>
          <p:cNvPicPr>
            <a:picLocks noChangeAspect="1"/>
          </p:cNvPicPr>
          <p:nvPr/>
        </p:nvPicPr>
        <p:blipFill>
          <a:blip r:embed="rId4"/>
          <a:stretch>
            <a:fillRect/>
          </a:stretch>
        </p:blipFill>
        <p:spPr>
          <a:xfrm>
            <a:off x="328191" y="3033394"/>
            <a:ext cx="7271942" cy="3007519"/>
          </a:xfrm>
          <a:prstGeom prst="rect">
            <a:avLst/>
          </a:prstGeom>
        </p:spPr>
      </p:pic>
      <p:sp>
        <p:nvSpPr>
          <p:cNvPr id="8" name="TextBox 7">
            <a:extLst>
              <a:ext uri="{FF2B5EF4-FFF2-40B4-BE49-F238E27FC236}">
                <a16:creationId xmlns:a16="http://schemas.microsoft.com/office/drawing/2014/main" id="{B9620BA6-469F-4E00-A48C-1AA669AD549E}"/>
              </a:ext>
            </a:extLst>
          </p:cNvPr>
          <p:cNvSpPr txBox="1"/>
          <p:nvPr/>
        </p:nvSpPr>
        <p:spPr>
          <a:xfrm>
            <a:off x="449021" y="3076047"/>
            <a:ext cx="1469751" cy="338554"/>
          </a:xfrm>
          <a:prstGeom prst="rect">
            <a:avLst/>
          </a:prstGeom>
          <a:noFill/>
        </p:spPr>
        <p:txBody>
          <a:bodyPr wrap="square" rtlCol="0">
            <a:spAutoFit/>
          </a:bodyPr>
          <a:lstStyle/>
          <a:p>
            <a:r>
              <a:rPr lang="en-US" sz="1600" dirty="0"/>
              <a:t>After June GL</a:t>
            </a:r>
          </a:p>
        </p:txBody>
      </p:sp>
      <p:sp>
        <p:nvSpPr>
          <p:cNvPr id="3" name="Text Placeholder 2">
            <a:extLst>
              <a:ext uri="{FF2B5EF4-FFF2-40B4-BE49-F238E27FC236}">
                <a16:creationId xmlns:a16="http://schemas.microsoft.com/office/drawing/2014/main" id="{0BDF10B5-2A2D-4CDB-9A35-C7E733D77885}"/>
              </a:ext>
            </a:extLst>
          </p:cNvPr>
          <p:cNvSpPr>
            <a:spLocks noGrp="1"/>
          </p:cNvSpPr>
          <p:nvPr>
            <p:ph type="body" sz="quarter" idx="13"/>
          </p:nvPr>
        </p:nvSpPr>
        <p:spPr>
          <a:xfrm>
            <a:off x="36471" y="-12036"/>
            <a:ext cx="8768132" cy="1918474"/>
          </a:xfrm>
        </p:spPr>
        <p:txBody>
          <a:bodyPr/>
          <a:lstStyle/>
          <a:p>
            <a:pPr algn="ctr"/>
            <a:r>
              <a:rPr lang="en-US" sz="2800" dirty="0"/>
              <a:t>Impact of the Safety Report on TLD Rollout:  % of Adult ART Patients per Country on ARV Regimens</a:t>
            </a:r>
          </a:p>
          <a:p>
            <a:pPr algn="ctr"/>
            <a:r>
              <a:rPr lang="en-US" dirty="0"/>
              <a:t>  </a:t>
            </a:r>
          </a:p>
          <a:p>
            <a:endParaRPr lang="en-US" dirty="0"/>
          </a:p>
        </p:txBody>
      </p:sp>
      <p:sp>
        <p:nvSpPr>
          <p:cNvPr id="10" name="Text Placeholder 9">
            <a:extLst>
              <a:ext uri="{FF2B5EF4-FFF2-40B4-BE49-F238E27FC236}">
                <a16:creationId xmlns:a16="http://schemas.microsoft.com/office/drawing/2014/main" id="{9CA0AF60-E8EA-46B5-996E-1E3AC6DE343B}"/>
              </a:ext>
            </a:extLst>
          </p:cNvPr>
          <p:cNvSpPr>
            <a:spLocks noGrp="1"/>
          </p:cNvSpPr>
          <p:nvPr>
            <p:ph type="body" sz="quarter" idx="15"/>
          </p:nvPr>
        </p:nvSpPr>
        <p:spPr/>
        <p:txBody>
          <a:bodyPr/>
          <a:lstStyle/>
          <a:p>
            <a:endParaRPr lang="en-US"/>
          </a:p>
        </p:txBody>
      </p:sp>
      <p:sp>
        <p:nvSpPr>
          <p:cNvPr id="9" name="Text Placeholder 8">
            <a:extLst>
              <a:ext uri="{FF2B5EF4-FFF2-40B4-BE49-F238E27FC236}">
                <a16:creationId xmlns:a16="http://schemas.microsoft.com/office/drawing/2014/main" id="{FCB188B9-0DD9-421F-BE42-FC7C01E44F25}"/>
              </a:ext>
            </a:extLst>
          </p:cNvPr>
          <p:cNvSpPr>
            <a:spLocks noGrp="1"/>
          </p:cNvSpPr>
          <p:nvPr>
            <p:ph type="body" sz="quarter" idx="14"/>
          </p:nvPr>
        </p:nvSpPr>
        <p:spPr>
          <a:xfrm>
            <a:off x="574158" y="1132367"/>
            <a:ext cx="8710612" cy="2055112"/>
          </a:xfrm>
        </p:spPr>
        <p:txBody>
          <a:bodyPr/>
          <a:lstStyle/>
          <a:p>
            <a:endParaRPr lang="en-US" dirty="0"/>
          </a:p>
        </p:txBody>
      </p:sp>
      <p:sp>
        <p:nvSpPr>
          <p:cNvPr id="11" name="TextBox 10">
            <a:extLst>
              <a:ext uri="{FF2B5EF4-FFF2-40B4-BE49-F238E27FC236}">
                <a16:creationId xmlns:a16="http://schemas.microsoft.com/office/drawing/2014/main" id="{CE03842E-7B6F-459F-A7D7-21A4F89DB3F0}"/>
              </a:ext>
            </a:extLst>
          </p:cNvPr>
          <p:cNvSpPr txBox="1"/>
          <p:nvPr/>
        </p:nvSpPr>
        <p:spPr>
          <a:xfrm>
            <a:off x="92426" y="820887"/>
            <a:ext cx="1826346" cy="369332"/>
          </a:xfrm>
          <a:prstGeom prst="rect">
            <a:avLst/>
          </a:prstGeom>
          <a:noFill/>
        </p:spPr>
        <p:txBody>
          <a:bodyPr wrap="square" rtlCol="0">
            <a:spAutoFit/>
          </a:bodyPr>
          <a:lstStyle/>
          <a:p>
            <a:r>
              <a:rPr lang="en-US" dirty="0"/>
              <a:t>February 2018</a:t>
            </a:r>
          </a:p>
        </p:txBody>
      </p:sp>
    </p:spTree>
    <p:extLst>
      <p:ext uri="{BB962C8B-B14F-4D97-AF65-F5344CB8AC3E}">
        <p14:creationId xmlns:p14="http://schemas.microsoft.com/office/powerpoint/2010/main" val="372889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54F7D1-7872-41C8-AF0A-0B383216CA02}"/>
              </a:ext>
            </a:extLst>
          </p:cNvPr>
          <p:cNvSpPr>
            <a:spLocks noGrp="1"/>
          </p:cNvSpPr>
          <p:nvPr>
            <p:ph type="body" sz="quarter" idx="13"/>
          </p:nvPr>
        </p:nvSpPr>
        <p:spPr/>
        <p:txBody>
          <a:bodyPr/>
          <a:lstStyle/>
          <a:p>
            <a:r>
              <a:rPr lang="en-US" sz="4400" dirty="0"/>
              <a:t>How to weigh superior tolerability, efficacy, and resistance profile for DTG versus potential NTD risk?</a:t>
            </a:r>
          </a:p>
        </p:txBody>
      </p:sp>
    </p:spTree>
    <p:extLst>
      <p:ext uri="{BB962C8B-B14F-4D97-AF65-F5344CB8AC3E}">
        <p14:creationId xmlns:p14="http://schemas.microsoft.com/office/powerpoint/2010/main" val="339083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B14051-CCD2-41B5-A7B1-CC2400D4E2E9}"/>
              </a:ext>
            </a:extLst>
          </p:cNvPr>
          <p:cNvSpPr>
            <a:spLocks noGrp="1"/>
          </p:cNvSpPr>
          <p:nvPr>
            <p:ph type="body" sz="quarter" idx="13"/>
          </p:nvPr>
        </p:nvSpPr>
        <p:spPr/>
        <p:txBody>
          <a:bodyPr/>
          <a:lstStyle/>
          <a:p>
            <a:r>
              <a:rPr lang="en-US" dirty="0"/>
              <a:t>Modeling to Evaluate Risks and Benefits of DTG</a:t>
            </a:r>
          </a:p>
        </p:txBody>
      </p:sp>
      <p:sp>
        <p:nvSpPr>
          <p:cNvPr id="5" name="Text Placeholder 4">
            <a:extLst>
              <a:ext uri="{FF2B5EF4-FFF2-40B4-BE49-F238E27FC236}">
                <a16:creationId xmlns:a16="http://schemas.microsoft.com/office/drawing/2014/main" id="{42DA0C7C-A558-43D5-AF72-7E5F22D35060}"/>
              </a:ext>
            </a:extLst>
          </p:cNvPr>
          <p:cNvSpPr>
            <a:spLocks noGrp="1"/>
          </p:cNvSpPr>
          <p:nvPr>
            <p:ph type="body" sz="quarter" idx="15"/>
          </p:nvPr>
        </p:nvSpPr>
        <p:spPr/>
        <p:txBody>
          <a:bodyPr/>
          <a:lstStyle/>
          <a:p>
            <a:endParaRPr lang="en-US"/>
          </a:p>
        </p:txBody>
      </p:sp>
      <p:pic>
        <p:nvPicPr>
          <p:cNvPr id="6" name="Picture 5">
            <a:extLst>
              <a:ext uri="{FF2B5EF4-FFF2-40B4-BE49-F238E27FC236}">
                <a16:creationId xmlns:a16="http://schemas.microsoft.com/office/drawing/2014/main" id="{DBBA5784-85FF-457E-8467-8C173E49FAEC}"/>
              </a:ext>
            </a:extLst>
          </p:cNvPr>
          <p:cNvPicPr>
            <a:picLocks noChangeAspect="1"/>
          </p:cNvPicPr>
          <p:nvPr/>
        </p:nvPicPr>
        <p:blipFill>
          <a:blip r:embed="rId2"/>
          <a:stretch>
            <a:fillRect/>
          </a:stretch>
        </p:blipFill>
        <p:spPr>
          <a:xfrm>
            <a:off x="0" y="780108"/>
            <a:ext cx="9144000" cy="5297783"/>
          </a:xfrm>
          <a:prstGeom prst="rect">
            <a:avLst/>
          </a:prstGeom>
        </p:spPr>
      </p:pic>
      <p:sp>
        <p:nvSpPr>
          <p:cNvPr id="4" name="Text Placeholder 3">
            <a:extLst>
              <a:ext uri="{FF2B5EF4-FFF2-40B4-BE49-F238E27FC236}">
                <a16:creationId xmlns:a16="http://schemas.microsoft.com/office/drawing/2014/main" id="{B999DA78-1854-4AAC-AF29-0297888ABE90}"/>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87352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36" y="241028"/>
            <a:ext cx="8665435" cy="1143000"/>
          </a:xfrm>
        </p:spPr>
        <p:txBody>
          <a:bodyPr/>
          <a:lstStyle/>
          <a:p>
            <a:r>
              <a:rPr lang="en-US" sz="2800" dirty="0"/>
              <a:t>Risks and benefits of </a:t>
            </a:r>
            <a:r>
              <a:rPr lang="en-US" sz="2800" dirty="0" err="1"/>
              <a:t>dolutegravir</a:t>
            </a:r>
            <a:r>
              <a:rPr lang="en-US" sz="2800" dirty="0"/>
              <a:t>-based antiretroviral drug regimens in sub-Saharan Africa: a modelling study </a:t>
            </a:r>
            <a:r>
              <a:rPr lang="en-US" sz="2000" i="1" dirty="0"/>
              <a:t>Phillips et al Lancet HIV 2019 Feb; 6(2): e116–e127.</a:t>
            </a:r>
            <a:br>
              <a:rPr lang="en-US" sz="2000" dirty="0"/>
            </a:br>
            <a:endParaRPr lang="en-US" sz="2000" dirty="0"/>
          </a:p>
        </p:txBody>
      </p:sp>
      <p:pic>
        <p:nvPicPr>
          <p:cNvPr id="5" name="Content Placeholder 4"/>
          <p:cNvPicPr>
            <a:picLocks noGrp="1" noChangeAspect="1"/>
          </p:cNvPicPr>
          <p:nvPr>
            <p:ph idx="1"/>
          </p:nvPr>
        </p:nvPicPr>
        <p:blipFill>
          <a:blip r:embed="rId2"/>
          <a:stretch>
            <a:fillRect/>
          </a:stretch>
        </p:blipFill>
        <p:spPr>
          <a:xfrm>
            <a:off x="1751904" y="1600200"/>
            <a:ext cx="5640192" cy="4852988"/>
          </a:xfrm>
          <a:prstGeom prst="rect">
            <a:avLst/>
          </a:prstGeom>
        </p:spPr>
      </p:pic>
    </p:spTree>
    <p:extLst>
      <p:ext uri="{BB962C8B-B14F-4D97-AF65-F5344CB8AC3E}">
        <p14:creationId xmlns:p14="http://schemas.microsoft.com/office/powerpoint/2010/main" val="721212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9A0A-74C5-C449-9FBD-2F852F89FF05}"/>
              </a:ext>
            </a:extLst>
          </p:cNvPr>
          <p:cNvSpPr>
            <a:spLocks noGrp="1"/>
          </p:cNvSpPr>
          <p:nvPr>
            <p:ph type="title"/>
          </p:nvPr>
        </p:nvSpPr>
        <p:spPr>
          <a:xfrm>
            <a:off x="1648046" y="281699"/>
            <a:ext cx="7448107" cy="1143000"/>
          </a:xfrm>
        </p:spPr>
        <p:txBody>
          <a:bodyPr>
            <a:normAutofit fontScale="90000"/>
          </a:bodyPr>
          <a:lstStyle/>
          <a:p>
            <a:r>
              <a:rPr lang="en-US" sz="3600" dirty="0">
                <a:latin typeface="Arial" panose="020B0604020202020204" pitchFamily="34" charset="0"/>
                <a:cs typeface="Arial" panose="020B0604020202020204" pitchFamily="34" charset="0"/>
              </a:rPr>
              <a:t>Modeled strategies comparing outcomes for women and infants</a:t>
            </a:r>
            <a:br>
              <a:rPr lang="en-US" dirty="0">
                <a:latin typeface="Arial" panose="020B0604020202020204" pitchFamily="34" charset="0"/>
                <a:cs typeface="Arial" panose="020B0604020202020204" pitchFamily="34" charset="0"/>
              </a:rPr>
            </a:br>
            <a:r>
              <a:rPr lang="en-US" sz="2000" dirty="0">
                <a:solidFill>
                  <a:schemeClr val="bg2"/>
                </a:solidFill>
              </a:rPr>
              <a:t>Dugdale et al. Ann </a:t>
            </a:r>
            <a:r>
              <a:rPr lang="en-US" sz="2000" dirty="0" err="1">
                <a:solidFill>
                  <a:schemeClr val="bg2"/>
                </a:solidFill>
              </a:rPr>
              <a:t>Int</a:t>
            </a:r>
            <a:r>
              <a:rPr lang="en-US" sz="2000" dirty="0">
                <a:solidFill>
                  <a:schemeClr val="bg2"/>
                </a:solidFill>
              </a:rPr>
              <a:t> Med 2019;apr 2, </a:t>
            </a:r>
            <a:r>
              <a:rPr lang="en-US" sz="2000" dirty="0" err="1">
                <a:solidFill>
                  <a:schemeClr val="bg2"/>
                </a:solidFill>
              </a:rPr>
              <a:t>epub</a:t>
            </a:r>
            <a:r>
              <a:rPr lang="en-US" sz="2000" dirty="0">
                <a:solidFill>
                  <a:schemeClr val="bg2"/>
                </a:solidFill>
              </a:rPr>
              <a:t> ahead of print</a:t>
            </a:r>
          </a:p>
        </p:txBody>
      </p:sp>
      <p:sp>
        <p:nvSpPr>
          <p:cNvPr id="10" name="Content Placeholder 2">
            <a:extLst>
              <a:ext uri="{FF2B5EF4-FFF2-40B4-BE49-F238E27FC236}">
                <a16:creationId xmlns:a16="http://schemas.microsoft.com/office/drawing/2014/main" id="{C867C60A-79C1-6841-8BD8-308794398D84}"/>
              </a:ext>
            </a:extLst>
          </p:cNvPr>
          <p:cNvSpPr>
            <a:spLocks noGrp="1"/>
          </p:cNvSpPr>
          <p:nvPr>
            <p:ph idx="1"/>
          </p:nvPr>
        </p:nvSpPr>
        <p:spPr/>
        <p:txBody>
          <a:bodyPr>
            <a:normAutofit fontScale="92500" lnSpcReduction="10000"/>
          </a:bodyPr>
          <a:lstStyle/>
          <a:p>
            <a:pPr marL="0" indent="0">
              <a:spcBef>
                <a:spcPts val="266"/>
              </a:spcBef>
              <a:buNone/>
              <a:defRPr/>
            </a:pPr>
            <a:r>
              <a:rPr lang="en-US" dirty="0">
                <a:latin typeface="Arial" pitchFamily="34" charset="0"/>
                <a:cs typeface="Arial" pitchFamily="34" charset="0"/>
              </a:rPr>
              <a:t>Three strategies for first-line ART for 3.1 million women of childbearing potential living with HIV in South Africa, 5 year period:</a:t>
            </a:r>
          </a:p>
          <a:p>
            <a:pPr marL="0" indent="0">
              <a:spcBef>
                <a:spcPts val="266"/>
              </a:spcBef>
              <a:buNone/>
              <a:defRPr/>
            </a:pPr>
            <a:endParaRPr lang="en-US" sz="900" dirty="0">
              <a:latin typeface="Arial" pitchFamily="34" charset="0"/>
              <a:cs typeface="Arial" pitchFamily="34" charset="0"/>
            </a:endParaRPr>
          </a:p>
          <a:p>
            <a:pPr marL="289322" indent="-289322">
              <a:spcBef>
                <a:spcPts val="266"/>
              </a:spcBef>
              <a:buFont typeface="+mj-lt"/>
              <a:buAutoNum type="arabicParenR"/>
              <a:defRPr/>
            </a:pPr>
            <a:r>
              <a:rPr lang="en-US" b="1" dirty="0">
                <a:solidFill>
                  <a:srgbClr val="0070C0"/>
                </a:solidFill>
                <a:latin typeface="Arial" pitchFamily="34" charset="0"/>
                <a:cs typeface="Arial" pitchFamily="34" charset="0"/>
              </a:rPr>
              <a:t>Efavirenz</a:t>
            </a:r>
            <a:r>
              <a:rPr lang="en-US" b="1" i="1" dirty="0">
                <a:solidFill>
                  <a:srgbClr val="0070C0"/>
                </a:solidFill>
                <a:latin typeface="Arial" pitchFamily="34" charset="0"/>
                <a:cs typeface="Arial" pitchFamily="34" charset="0"/>
              </a:rPr>
              <a:t> (EFV) </a:t>
            </a:r>
            <a:r>
              <a:rPr lang="en-US" b="1" dirty="0">
                <a:solidFill>
                  <a:srgbClr val="0070C0"/>
                </a:solidFill>
                <a:latin typeface="Arial" pitchFamily="34" charset="0"/>
                <a:cs typeface="Arial" pitchFamily="34" charset="0"/>
              </a:rPr>
              <a:t>for all</a:t>
            </a:r>
            <a:r>
              <a:rPr lang="en-US" i="1" dirty="0">
                <a:latin typeface="Arial" pitchFamily="34" charset="0"/>
                <a:cs typeface="Arial" pitchFamily="34" charset="0"/>
              </a:rPr>
              <a:t>:</a:t>
            </a:r>
            <a:r>
              <a:rPr lang="en-US" dirty="0">
                <a:latin typeface="Arial" pitchFamily="34" charset="0"/>
                <a:cs typeface="Arial" pitchFamily="34" charset="0"/>
              </a:rPr>
              <a:t> Initiation of or continuation of efavirenz-based ART</a:t>
            </a:r>
          </a:p>
          <a:p>
            <a:pPr marL="289322" indent="-289322">
              <a:spcBef>
                <a:spcPts val="266"/>
              </a:spcBef>
              <a:buFont typeface="+mj-lt"/>
              <a:buAutoNum type="arabicParenR"/>
              <a:defRPr/>
            </a:pPr>
            <a:endParaRPr lang="en-US" sz="900" b="1" i="1" dirty="0">
              <a:solidFill>
                <a:srgbClr val="FF0000"/>
              </a:solidFill>
              <a:latin typeface="Arial" pitchFamily="34" charset="0"/>
              <a:cs typeface="Arial" pitchFamily="34" charset="0"/>
            </a:endParaRPr>
          </a:p>
          <a:p>
            <a:pPr marL="289322" indent="-289322">
              <a:spcBef>
                <a:spcPts val="266"/>
              </a:spcBef>
              <a:buFont typeface="+mj-lt"/>
              <a:buAutoNum type="arabicParenR"/>
              <a:defRPr/>
            </a:pPr>
            <a:r>
              <a:rPr lang="en-US" b="1" dirty="0">
                <a:solidFill>
                  <a:srgbClr val="FF0000"/>
                </a:solidFill>
                <a:latin typeface="Arial" pitchFamily="34" charset="0"/>
                <a:cs typeface="Arial" pitchFamily="34" charset="0"/>
              </a:rPr>
              <a:t>Dolutegravir</a:t>
            </a:r>
            <a:r>
              <a:rPr lang="en-US" b="1" i="1" dirty="0">
                <a:solidFill>
                  <a:srgbClr val="FF0000"/>
                </a:solidFill>
                <a:latin typeface="Arial" pitchFamily="34" charset="0"/>
                <a:cs typeface="Arial" pitchFamily="34" charset="0"/>
              </a:rPr>
              <a:t> (DTG) </a:t>
            </a:r>
            <a:r>
              <a:rPr lang="en-US" b="1" dirty="0">
                <a:solidFill>
                  <a:srgbClr val="FF0000"/>
                </a:solidFill>
                <a:latin typeface="Arial" pitchFamily="34" charset="0"/>
                <a:cs typeface="Arial" pitchFamily="34" charset="0"/>
              </a:rPr>
              <a:t>for all</a:t>
            </a:r>
            <a:r>
              <a:rPr lang="en-US" i="1" dirty="0">
                <a:latin typeface="Arial" pitchFamily="34" charset="0"/>
                <a:cs typeface="Arial" pitchFamily="34" charset="0"/>
              </a:rPr>
              <a:t>:</a:t>
            </a:r>
            <a:r>
              <a:rPr lang="en-US" dirty="0">
                <a:latin typeface="Arial" pitchFamily="34" charset="0"/>
                <a:cs typeface="Arial" pitchFamily="34" charset="0"/>
              </a:rPr>
              <a:t> Initiation of or switch to dolutegravir-based ART</a:t>
            </a:r>
          </a:p>
          <a:p>
            <a:pPr marL="289322" indent="-289322">
              <a:spcBef>
                <a:spcPts val="266"/>
              </a:spcBef>
              <a:buFont typeface="+mj-lt"/>
              <a:buAutoNum type="arabicParenR"/>
              <a:defRPr/>
            </a:pPr>
            <a:endParaRPr lang="en-US" sz="900" dirty="0">
              <a:latin typeface="Arial" pitchFamily="34" charset="0"/>
              <a:cs typeface="Arial" pitchFamily="34" charset="0"/>
            </a:endParaRPr>
          </a:p>
          <a:p>
            <a:pPr marL="289322" indent="-289322">
              <a:spcBef>
                <a:spcPts val="266"/>
              </a:spcBef>
              <a:buFont typeface="+mj-lt"/>
              <a:buAutoNum type="arabicParenR"/>
              <a:defRPr/>
            </a:pPr>
            <a:r>
              <a:rPr lang="en-US" b="1" dirty="0">
                <a:solidFill>
                  <a:srgbClr val="7030A0"/>
                </a:solidFill>
                <a:latin typeface="Arial" pitchFamily="34" charset="0"/>
                <a:cs typeface="Arial" pitchFamily="34" charset="0"/>
              </a:rPr>
              <a:t>WHO Approach (</a:t>
            </a:r>
            <a:r>
              <a:rPr lang="en-US" b="1" i="1" dirty="0">
                <a:solidFill>
                  <a:srgbClr val="7030A0"/>
                </a:solidFill>
                <a:latin typeface="Arial" pitchFamily="34" charset="0"/>
                <a:cs typeface="Arial" pitchFamily="34" charset="0"/>
              </a:rPr>
              <a:t>WHO</a:t>
            </a:r>
            <a:r>
              <a:rPr lang="en-US" b="1" dirty="0">
                <a:solidFill>
                  <a:srgbClr val="7030A0"/>
                </a:solidFill>
                <a:latin typeface="Arial" pitchFamily="34" charset="0"/>
                <a:cs typeface="Arial" pitchFamily="34" charset="0"/>
              </a:rPr>
              <a:t>)</a:t>
            </a:r>
            <a:r>
              <a:rPr lang="en-US" dirty="0">
                <a:latin typeface="Arial" pitchFamily="34" charset="0"/>
                <a:cs typeface="Arial" pitchFamily="34" charset="0"/>
              </a:rPr>
              <a:t>: Efavirenz without reliable contraception or dolutegravir with reliable contraception</a:t>
            </a:r>
          </a:p>
          <a:p>
            <a:pPr lvl="1">
              <a:spcBef>
                <a:spcPts val="266"/>
              </a:spcBef>
              <a:buFont typeface="System Font Regular"/>
              <a:buChar char="-"/>
              <a:defRPr/>
            </a:pPr>
            <a:r>
              <a:rPr lang="en-US" dirty="0">
                <a:latin typeface="Arial" pitchFamily="34" charset="0"/>
                <a:cs typeface="Arial" pitchFamily="34" charset="0"/>
              </a:rPr>
              <a:t>Weighted average of </a:t>
            </a:r>
            <a:r>
              <a:rPr lang="en-US" b="1" i="1" dirty="0">
                <a:solidFill>
                  <a:srgbClr val="0070C0"/>
                </a:solidFill>
                <a:latin typeface="Arial" pitchFamily="34" charset="0"/>
                <a:cs typeface="Arial" pitchFamily="34" charset="0"/>
              </a:rPr>
              <a:t>EFV</a:t>
            </a:r>
            <a:r>
              <a:rPr lang="en-US" b="1" dirty="0">
                <a:latin typeface="Arial" pitchFamily="34" charset="0"/>
                <a:cs typeface="Arial" pitchFamily="34" charset="0"/>
              </a:rPr>
              <a:t> </a:t>
            </a:r>
            <a:r>
              <a:rPr lang="en-US" dirty="0">
                <a:latin typeface="Arial" pitchFamily="34" charset="0"/>
                <a:cs typeface="Arial" pitchFamily="34" charset="0"/>
              </a:rPr>
              <a:t>and </a:t>
            </a:r>
            <a:r>
              <a:rPr lang="en-US" b="1" i="1" dirty="0">
                <a:solidFill>
                  <a:srgbClr val="FF0000"/>
                </a:solidFill>
                <a:latin typeface="Arial" pitchFamily="34" charset="0"/>
                <a:cs typeface="Arial" pitchFamily="34" charset="0"/>
              </a:rPr>
              <a:t>DTG</a:t>
            </a:r>
            <a:r>
              <a:rPr lang="en-US" dirty="0">
                <a:latin typeface="Arial" pitchFamily="34" charset="0"/>
                <a:cs typeface="Arial" pitchFamily="34" charset="0"/>
              </a:rPr>
              <a:t> strategies based on contraception uptake and failure rates</a:t>
            </a:r>
          </a:p>
          <a:p>
            <a:pPr marL="289322" indent="-289322">
              <a:spcBef>
                <a:spcPts val="266"/>
              </a:spcBef>
              <a:buFont typeface="+mj-lt"/>
              <a:buAutoNum type="arabicParenR"/>
              <a:defRPr/>
            </a:pPr>
            <a:endParaRPr lang="en-US" dirty="0">
              <a:latin typeface="Arial" pitchFamily="34" charset="0"/>
              <a:cs typeface="Arial" pitchFamily="34" charset="0"/>
            </a:endParaRPr>
          </a:p>
          <a:p>
            <a:pPr marL="289322" indent="-289322">
              <a:spcBef>
                <a:spcPts val="266"/>
              </a:spcBef>
              <a:buFont typeface="+mj-lt"/>
              <a:buAutoNum type="arabicParenR"/>
              <a:defRPr/>
            </a:pPr>
            <a:endParaRPr lang="en-US" dirty="0">
              <a:latin typeface="Arial" pitchFamily="34" charset="0"/>
              <a:cs typeface="Arial" pitchFamily="34" charset="0"/>
            </a:endParaRPr>
          </a:p>
          <a:p>
            <a:pPr marL="289322" indent="-289322">
              <a:spcBef>
                <a:spcPts val="266"/>
              </a:spcBef>
              <a:buFont typeface="+mj-lt"/>
              <a:buAutoNum type="arabicParenR"/>
              <a:defRPr/>
            </a:pPr>
            <a:endParaRPr lang="en-US" dirty="0">
              <a:latin typeface="Arial" pitchFamily="34" charset="0"/>
              <a:cs typeface="Arial" pitchFamily="34" charset="0"/>
            </a:endParaRPr>
          </a:p>
          <a:p>
            <a:pPr lvl="1" indent="-257175">
              <a:spcBef>
                <a:spcPts val="266"/>
              </a:spcBef>
              <a:buFont typeface="+mj-lt"/>
              <a:buAutoNum type="arabicParenR"/>
              <a:defRPr/>
            </a:pPr>
            <a:endParaRPr lang="en-US" i="1" dirty="0">
              <a:latin typeface="Arial" pitchFamily="34" charset="0"/>
              <a:cs typeface="Arial" pitchFamily="34" charset="0"/>
            </a:endParaRPr>
          </a:p>
          <a:p>
            <a:pPr lvl="1" indent="-257175">
              <a:spcBef>
                <a:spcPts val="266"/>
              </a:spcBef>
              <a:buFont typeface="+mj-lt"/>
              <a:buAutoNum type="arabicParenR"/>
              <a:defRPr/>
            </a:pPr>
            <a:endParaRPr lang="en-US" dirty="0">
              <a:latin typeface="Arial" pitchFamily="34" charset="0"/>
              <a:cs typeface="Arial" pitchFamily="34" charset="0"/>
            </a:endParaRPr>
          </a:p>
        </p:txBody>
      </p:sp>
      <p:sp>
        <p:nvSpPr>
          <p:cNvPr id="5" name="Content Placeholder 4">
            <a:extLst>
              <a:ext uri="{FF2B5EF4-FFF2-40B4-BE49-F238E27FC236}">
                <a16:creationId xmlns:a16="http://schemas.microsoft.com/office/drawing/2014/main" id="{34462DD7-2A73-4A49-93CB-958265F59FD1}"/>
              </a:ext>
            </a:extLst>
          </p:cNvPr>
          <p:cNvSpPr>
            <a:spLocks noGrp="1"/>
          </p:cNvSpPr>
          <p:nvPr>
            <p:ph sz="quarter" idx="10"/>
          </p:nvPr>
        </p:nvSpPr>
        <p:spPr/>
        <p:txBody>
          <a:bodyPr/>
          <a:lstStyle/>
          <a:p>
            <a:endParaRPr lang="en-US"/>
          </a:p>
        </p:txBody>
      </p:sp>
      <p:pic>
        <p:nvPicPr>
          <p:cNvPr id="8" name="Picture 7">
            <a:extLst>
              <a:ext uri="{FF2B5EF4-FFF2-40B4-BE49-F238E27FC236}">
                <a16:creationId xmlns:a16="http://schemas.microsoft.com/office/drawing/2014/main" id="{C2759B5C-CB2C-0240-984B-E260023BE4F0}"/>
              </a:ext>
            </a:extLst>
          </p:cNvPr>
          <p:cNvPicPr>
            <a:picLocks noChangeAspect="1" noChangeArrowheads="1"/>
          </p:cNvPicPr>
          <p:nvPr/>
        </p:nvPicPr>
        <p:blipFill>
          <a:blip r:embed="rId3" cstate="print"/>
          <a:srcRect t="10127" r="3999" b="13924"/>
          <a:stretch>
            <a:fillRect/>
          </a:stretch>
        </p:blipFill>
        <p:spPr bwMode="auto">
          <a:xfrm>
            <a:off x="395884" y="281699"/>
            <a:ext cx="1047750" cy="683092"/>
          </a:xfrm>
          <a:prstGeom prst="rect">
            <a:avLst/>
          </a:prstGeom>
          <a:noFill/>
          <a:ln w="9525">
            <a:noFill/>
            <a:miter lim="800000"/>
            <a:headEnd/>
            <a:tailEnd/>
          </a:ln>
        </p:spPr>
      </p:pic>
      <p:sp>
        <p:nvSpPr>
          <p:cNvPr id="9" name="Line 5">
            <a:extLst>
              <a:ext uri="{FF2B5EF4-FFF2-40B4-BE49-F238E27FC236}">
                <a16:creationId xmlns:a16="http://schemas.microsoft.com/office/drawing/2014/main" id="{CED59AFF-28A4-C046-A813-3DF2E8120FED}"/>
              </a:ext>
            </a:extLst>
          </p:cNvPr>
          <p:cNvSpPr>
            <a:spLocks noChangeShapeType="1"/>
          </p:cNvSpPr>
          <p:nvPr/>
        </p:nvSpPr>
        <p:spPr bwMode="auto">
          <a:xfrm flipV="1">
            <a:off x="1698951" y="1424699"/>
            <a:ext cx="6054447" cy="0"/>
          </a:xfrm>
          <a:prstGeom prst="line">
            <a:avLst/>
          </a:prstGeom>
          <a:noFill/>
          <a:ln w="38100">
            <a:solidFill>
              <a:schemeClr val="accent4"/>
            </a:solidFill>
            <a:round/>
            <a:headEnd/>
            <a:tailEnd/>
          </a:ln>
        </p:spPr>
        <p:txBody>
          <a:bodyPr/>
          <a:lstStyle/>
          <a:p>
            <a:endParaRPr lang="en-US" sz="1350">
              <a:latin typeface="Arial" pitchFamily="34" charset="0"/>
              <a:cs typeface="Arial" pitchFamily="34" charset="0"/>
            </a:endParaRPr>
          </a:p>
        </p:txBody>
      </p:sp>
    </p:spTree>
    <p:extLst>
      <p:ext uri="{BB962C8B-B14F-4D97-AF65-F5344CB8AC3E}">
        <p14:creationId xmlns:p14="http://schemas.microsoft.com/office/powerpoint/2010/main" val="297506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CDBD6D-B991-484E-8CB9-650F586AB221}"/>
              </a:ext>
            </a:extLst>
          </p:cNvPr>
          <p:cNvSpPr>
            <a:spLocks noGrp="1"/>
          </p:cNvSpPr>
          <p:nvPr>
            <p:ph type="body" sz="quarter" idx="13"/>
          </p:nvPr>
        </p:nvSpPr>
        <p:spPr>
          <a:xfrm>
            <a:off x="53162" y="182451"/>
            <a:ext cx="9037675" cy="387798"/>
          </a:xfrm>
        </p:spPr>
        <p:txBody>
          <a:bodyPr/>
          <a:lstStyle/>
          <a:p>
            <a:r>
              <a:rPr lang="en-US" sz="2800" dirty="0"/>
              <a:t>Three-way pair-wise comparisons between strategies</a:t>
            </a:r>
          </a:p>
        </p:txBody>
      </p:sp>
      <p:sp>
        <p:nvSpPr>
          <p:cNvPr id="7" name="Text Placeholder 6">
            <a:extLst>
              <a:ext uri="{FF2B5EF4-FFF2-40B4-BE49-F238E27FC236}">
                <a16:creationId xmlns:a16="http://schemas.microsoft.com/office/drawing/2014/main" id="{828573DF-3DCE-4273-B6C3-5986619DC2D0}"/>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0F360169-E2B9-4DF2-BC59-187369ACAC87}"/>
              </a:ext>
            </a:extLst>
          </p:cNvPr>
          <p:cNvSpPr>
            <a:spLocks noGrp="1"/>
          </p:cNvSpPr>
          <p:nvPr>
            <p:ph type="body" sz="quarter" idx="14"/>
          </p:nvPr>
        </p:nvSpPr>
        <p:spPr/>
        <p:txBody>
          <a:bodyPr/>
          <a:lstStyle/>
          <a:p>
            <a:endParaRPr lang="en-US" dirty="0"/>
          </a:p>
        </p:txBody>
      </p:sp>
      <p:sp>
        <p:nvSpPr>
          <p:cNvPr id="2" name="Title 1">
            <a:extLst>
              <a:ext uri="{FF2B5EF4-FFF2-40B4-BE49-F238E27FC236}">
                <a16:creationId xmlns:a16="http://schemas.microsoft.com/office/drawing/2014/main" id="{5B319A0A-74C5-C449-9FBD-2F852F89FF05}"/>
              </a:ext>
            </a:extLst>
          </p:cNvPr>
          <p:cNvSpPr>
            <a:spLocks noGrp="1"/>
          </p:cNvSpPr>
          <p:nvPr>
            <p:ph type="title" idx="4294967295"/>
          </p:nvPr>
        </p:nvSpPr>
        <p:spPr>
          <a:xfrm>
            <a:off x="3319463" y="876300"/>
            <a:ext cx="5824537" cy="920750"/>
          </a:xfrm>
        </p:spPr>
        <p:txBody>
          <a:bodyPr>
            <a:noAutofit/>
          </a:bodyPr>
          <a:lstStyle/>
          <a:p>
            <a:endParaRPr lang="en-US" sz="285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F7543A33-75F6-F648-B652-DAFB3A7E0499}"/>
              </a:ext>
            </a:extLst>
          </p:cNvPr>
          <p:cNvGraphicFramePr>
            <a:graphicFrameLocks noGrp="1"/>
          </p:cNvGraphicFramePr>
          <p:nvPr>
            <p:extLst>
              <p:ext uri="{D42A27DB-BD31-4B8C-83A1-F6EECF244321}">
                <p14:modId xmlns:p14="http://schemas.microsoft.com/office/powerpoint/2010/main" val="2853125737"/>
              </p:ext>
            </p:extLst>
          </p:nvPr>
        </p:nvGraphicFramePr>
        <p:xfrm>
          <a:off x="1195238" y="1403337"/>
          <a:ext cx="6395609" cy="3507453"/>
        </p:xfrm>
        <a:graphic>
          <a:graphicData uri="http://schemas.openxmlformats.org/drawingml/2006/table">
            <a:tbl>
              <a:tblPr firstRow="1" bandRow="1">
                <a:tableStyleId>{2D5ABB26-0587-4C30-8999-92F81FD0307C}</a:tableStyleId>
              </a:tblPr>
              <a:tblGrid>
                <a:gridCol w="2525410">
                  <a:extLst>
                    <a:ext uri="{9D8B030D-6E8A-4147-A177-3AD203B41FA5}">
                      <a16:colId xmlns:a16="http://schemas.microsoft.com/office/drawing/2014/main" val="20000"/>
                    </a:ext>
                  </a:extLst>
                </a:gridCol>
                <a:gridCol w="1413764">
                  <a:extLst>
                    <a:ext uri="{9D8B030D-6E8A-4147-A177-3AD203B41FA5}">
                      <a16:colId xmlns:a16="http://schemas.microsoft.com/office/drawing/2014/main" val="2194573489"/>
                    </a:ext>
                  </a:extLst>
                </a:gridCol>
                <a:gridCol w="1210314">
                  <a:extLst>
                    <a:ext uri="{9D8B030D-6E8A-4147-A177-3AD203B41FA5}">
                      <a16:colId xmlns:a16="http://schemas.microsoft.com/office/drawing/2014/main" val="1601976001"/>
                    </a:ext>
                  </a:extLst>
                </a:gridCol>
                <a:gridCol w="1246121">
                  <a:extLst>
                    <a:ext uri="{9D8B030D-6E8A-4147-A177-3AD203B41FA5}">
                      <a16:colId xmlns:a16="http://schemas.microsoft.com/office/drawing/2014/main" val="487821608"/>
                    </a:ext>
                  </a:extLst>
                </a:gridCol>
              </a:tblGrid>
              <a:tr h="249345">
                <a:tc>
                  <a:txBody>
                    <a:bodyPr/>
                    <a:lstStyle/>
                    <a:p>
                      <a:pPr marL="0" lvl="1" algn="l"/>
                      <a:r>
                        <a:rPr lang="en-US" sz="1400" b="1" dirty="0">
                          <a:latin typeface="Arial" pitchFamily="34" charset="0"/>
                          <a:cs typeface="Arial" pitchFamily="34" charset="0"/>
                        </a:rPr>
                        <a:t>Outcome*</a:t>
                      </a:r>
                    </a:p>
                  </a:txBody>
                  <a:tcPr marL="51435" marR="51435" marT="0"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rgbClr val="FF0000"/>
                          </a:solidFill>
                          <a:latin typeface="Arial" pitchFamily="34" charset="0"/>
                          <a:cs typeface="Arial" pitchFamily="34" charset="0"/>
                        </a:rPr>
                        <a:t>DTG-</a:t>
                      </a:r>
                      <a:r>
                        <a:rPr lang="en-US" sz="1400" b="1" i="1" dirty="0">
                          <a:solidFill>
                            <a:schemeClr val="accent6"/>
                          </a:solidFill>
                          <a:latin typeface="Arial" pitchFamily="34" charset="0"/>
                          <a:cs typeface="Arial" pitchFamily="34" charset="0"/>
                        </a:rPr>
                        <a:t>EFV</a:t>
                      </a:r>
                      <a:endParaRPr lang="en-US" sz="1400" b="1" dirty="0">
                        <a:latin typeface="Arial" pitchFamily="34" charset="0"/>
                        <a:cs typeface="Arial" pitchFamily="34" charset="0"/>
                      </a:endParaRPr>
                    </a:p>
                  </a:txBody>
                  <a:tcPr marL="51435" marR="51435" marT="0"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Δ</a:t>
                      </a:r>
                      <a:r>
                        <a:rPr lang="en-US" sz="1500" b="1" i="0" kern="1200" dirty="0">
                          <a:solidFill>
                            <a:schemeClr val="tx1"/>
                          </a:solidFill>
                          <a:effectLst/>
                          <a:latin typeface="Arial" pitchFamily="34" charset="0"/>
                          <a:ea typeface="+mn-ea"/>
                          <a:cs typeface="Arial" pitchFamily="34" charset="0"/>
                        </a:rPr>
                        <a:t> </a:t>
                      </a:r>
                      <a:r>
                        <a:rPr lang="en-US" sz="1400" b="1" i="1" dirty="0">
                          <a:solidFill>
                            <a:srgbClr val="7030A0"/>
                          </a:solidFill>
                          <a:latin typeface="Arial" pitchFamily="34" charset="0"/>
                          <a:cs typeface="Arial" pitchFamily="34" charset="0"/>
                        </a:rPr>
                        <a:t>WHO</a:t>
                      </a:r>
                      <a:r>
                        <a:rPr lang="en-US" sz="1400" b="1" i="1" dirty="0">
                          <a:solidFill>
                            <a:schemeClr val="tx1"/>
                          </a:solidFill>
                          <a:latin typeface="Arial" pitchFamily="34" charset="0"/>
                          <a:cs typeface="Arial" pitchFamily="34" charset="0"/>
                        </a:rPr>
                        <a:t>-</a:t>
                      </a:r>
                      <a:r>
                        <a:rPr lang="en-US" sz="1400" b="1" i="1" dirty="0">
                          <a:solidFill>
                            <a:srgbClr val="0070C0"/>
                          </a:solidFill>
                          <a:latin typeface="Arial" pitchFamily="34" charset="0"/>
                          <a:cs typeface="Arial" pitchFamily="34" charset="0"/>
                        </a:rPr>
                        <a:t>EFV</a:t>
                      </a:r>
                      <a:endParaRPr lang="en-US" sz="1400" b="1" dirty="0">
                        <a:latin typeface="Arial" pitchFamily="34" charset="0"/>
                        <a:cs typeface="Arial" pitchFamily="34" charset="0"/>
                      </a:endParaRPr>
                    </a:p>
                  </a:txBody>
                  <a:tcPr marL="51435" marR="51435" marT="0"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b="1" kern="1200" dirty="0" err="1">
                          <a:solidFill>
                            <a:schemeClr val="tx1"/>
                          </a:solidFill>
                          <a:effectLst/>
                          <a:latin typeface="Arial" panose="020B0604020202020204" pitchFamily="34" charset="0"/>
                          <a:ea typeface="+mn-ea"/>
                          <a:cs typeface="Arial" panose="020B0604020202020204" pitchFamily="34" charset="0"/>
                        </a:rPr>
                        <a:t>Δ</a:t>
                      </a:r>
                      <a:r>
                        <a:rPr lang="en-US" sz="1500" b="1" i="0" kern="1200" dirty="0">
                          <a:solidFill>
                            <a:schemeClr val="tx1"/>
                          </a:solidFill>
                          <a:effectLst/>
                          <a:latin typeface="Arial" pitchFamily="34" charset="0"/>
                          <a:ea typeface="+mn-ea"/>
                          <a:cs typeface="Arial" pitchFamily="34" charset="0"/>
                        </a:rPr>
                        <a:t> </a:t>
                      </a:r>
                      <a:r>
                        <a:rPr lang="en-US" sz="1400" b="1" i="1" dirty="0">
                          <a:solidFill>
                            <a:srgbClr val="FF0000"/>
                          </a:solidFill>
                          <a:latin typeface="Arial" pitchFamily="34" charset="0"/>
                          <a:cs typeface="Arial" pitchFamily="34" charset="0"/>
                        </a:rPr>
                        <a:t>DTG</a:t>
                      </a:r>
                      <a:r>
                        <a:rPr lang="en-US" sz="1400" b="1" i="1" dirty="0">
                          <a:solidFill>
                            <a:schemeClr val="tx1"/>
                          </a:solidFill>
                          <a:latin typeface="Arial" pitchFamily="34" charset="0"/>
                          <a:cs typeface="Arial" pitchFamily="34" charset="0"/>
                        </a:rPr>
                        <a:t>-</a:t>
                      </a:r>
                      <a:r>
                        <a:rPr lang="en-US" sz="1400" b="1" i="1" dirty="0">
                          <a:solidFill>
                            <a:srgbClr val="7030A0"/>
                          </a:solidFill>
                          <a:latin typeface="Arial" pitchFamily="34" charset="0"/>
                          <a:cs typeface="Arial" pitchFamily="34" charset="0"/>
                        </a:rPr>
                        <a:t>WHO</a:t>
                      </a:r>
                      <a:endParaRPr lang="en-US" sz="1400" b="1" dirty="0">
                        <a:solidFill>
                          <a:srgbClr val="7030A0"/>
                        </a:solidFill>
                        <a:latin typeface="Arial" pitchFamily="34" charset="0"/>
                        <a:cs typeface="Arial" pitchFamily="34" charset="0"/>
                      </a:endParaRPr>
                    </a:p>
                  </a:txBody>
                  <a:tcPr marL="51435" marR="51435" marT="0"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32722">
                <a:tc gridSpan="4">
                  <a:txBody>
                    <a:bodyPr/>
                    <a:lstStyle/>
                    <a:p>
                      <a:pPr marL="0" lvl="1" algn="l"/>
                      <a:r>
                        <a:rPr lang="en-US" sz="1400" b="1" dirty="0">
                          <a:solidFill>
                            <a:schemeClr val="tx1"/>
                          </a:solidFill>
                          <a:latin typeface="Arial" pitchFamily="34" charset="0"/>
                          <a:cs typeface="Arial" pitchFamily="34" charset="0"/>
                        </a:rPr>
                        <a:t>Outcomes among women</a:t>
                      </a:r>
                    </a:p>
                  </a:txBody>
                  <a:tcPr marL="51435" marR="51435" marT="0"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lnL>
                      <a:noFill/>
                    </a:lnL>
                    <a:lnT w="19050" cap="flat" cmpd="sng" algn="ctr">
                      <a:solidFill>
                        <a:schemeClr val="tx1"/>
                      </a:solidFill>
                      <a:prstDash val="solid"/>
                      <a:round/>
                      <a:headEnd type="none" w="med" len="med"/>
                      <a:tailEnd type="none" w="med" len="med"/>
                    </a:lnT>
                  </a:tcPr>
                </a:tc>
                <a:tc hMerge="1">
                  <a:txBody>
                    <a:bodyPr/>
                    <a:lstStyle/>
                    <a:p>
                      <a:endParaRPr lang="en-US"/>
                    </a:p>
                  </a:txBody>
                  <a:tcPr>
                    <a:lnL>
                      <a:noFill/>
                    </a:lnL>
                    <a:lnT w="19050" cap="flat" cmpd="sng" algn="ctr">
                      <a:solidFill>
                        <a:schemeClr val="tx1"/>
                      </a:solidFill>
                      <a:prstDash val="solid"/>
                      <a:round/>
                      <a:headEnd type="none" w="med" len="med"/>
                      <a:tailEnd type="none" w="med" len="med"/>
                    </a:lnT>
                  </a:tcPr>
                </a:tc>
                <a:tc hMerge="1">
                  <a:txBody>
                    <a:bodyPr/>
                    <a:lstStyle/>
                    <a:p>
                      <a:pPr marL="0" lvl="1" algn="l"/>
                      <a:endParaRPr lang="en-US" sz="1800" b="1" dirty="0">
                        <a:solidFill>
                          <a:schemeClr val="tx1"/>
                        </a:solidFill>
                        <a:latin typeface="Arial" pitchFamily="34" charset="0"/>
                        <a:cs typeface="Arial" pitchFamily="34"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78912339"/>
                  </a:ext>
                </a:extLst>
              </a:tr>
              <a:tr h="465444">
                <a:tc>
                  <a:txBody>
                    <a:bodyPr/>
                    <a:lstStyle/>
                    <a:p>
                      <a:pPr marL="0" lvl="1" algn="l"/>
                      <a:r>
                        <a:rPr lang="en-US" sz="1400" b="0" dirty="0">
                          <a:latin typeface="Arial" pitchFamily="34" charset="0"/>
                          <a:cs typeface="Arial" pitchFamily="34" charset="0"/>
                        </a:rPr>
                        <a:t>Number of deaths among women</a:t>
                      </a: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r>
                        <a:rPr lang="en-US" sz="1400" b="1" dirty="0">
                          <a:solidFill>
                            <a:srgbClr val="FF0000"/>
                          </a:solidFill>
                          <a:latin typeface="Arial" pitchFamily="34" charset="0"/>
                          <a:cs typeface="Arial" pitchFamily="34" charset="0"/>
                        </a:rPr>
                        <a:t>-13,700</a:t>
                      </a:r>
                      <a:endParaRPr lang="en-US" sz="1400" b="0" dirty="0">
                        <a:latin typeface="Arial" pitchFamily="34" charset="0"/>
                        <a:cs typeface="Arial" pitchFamily="34" charset="0"/>
                      </a:endParaRP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1" algn="ctr"/>
                      <a:r>
                        <a:rPr lang="en-US" sz="1400" b="1" baseline="0" dirty="0">
                          <a:solidFill>
                            <a:srgbClr val="7030A0"/>
                          </a:solidFill>
                          <a:latin typeface="Arial" pitchFamily="34" charset="0"/>
                          <a:cs typeface="Arial" pitchFamily="34" charset="0"/>
                        </a:rPr>
                        <a:t>   -4,900</a:t>
                      </a:r>
                      <a:endParaRPr lang="en-US" sz="1400" b="1" dirty="0">
                        <a:solidFill>
                          <a:srgbClr val="7030A0"/>
                        </a:solidFill>
                        <a:latin typeface="Arial" pitchFamily="34" charset="0"/>
                        <a:cs typeface="Arial" pitchFamily="34" charset="0"/>
                      </a:endParaRP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r>
                        <a:rPr lang="en-US" sz="1400" b="1" dirty="0">
                          <a:solidFill>
                            <a:srgbClr val="FF0000"/>
                          </a:solidFill>
                          <a:latin typeface="Arial" pitchFamily="34" charset="0"/>
                          <a:cs typeface="Arial" pitchFamily="34" charset="0"/>
                        </a:rPr>
                        <a:t>-8,900</a:t>
                      </a:r>
                      <a:endParaRPr lang="en-US" sz="1400" b="1" dirty="0">
                        <a:latin typeface="Arial" pitchFamily="34" charset="0"/>
                        <a:cs typeface="Arial" pitchFamily="34" charset="0"/>
                      </a:endParaRP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039772"/>
                  </a:ext>
                </a:extLst>
              </a:tr>
              <a:tr h="232722">
                <a:tc>
                  <a:txBody>
                    <a:bodyPr/>
                    <a:lstStyle/>
                    <a:p>
                      <a:pPr marL="0" lvl="1" algn="l"/>
                      <a:r>
                        <a:rPr lang="en-US" sz="1400" b="0" dirty="0">
                          <a:latin typeface="Arial" pitchFamily="34" charset="0"/>
                          <a:cs typeface="Arial" pitchFamily="34" charset="0"/>
                        </a:rPr>
                        <a:t>Sexual transmissions</a:t>
                      </a:r>
                    </a:p>
                  </a:txBody>
                  <a:tcPr marL="51435" marR="5143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r>
                        <a:rPr lang="en-US" sz="1400" b="1" dirty="0">
                          <a:solidFill>
                            <a:srgbClr val="FF0000"/>
                          </a:solidFill>
                          <a:latin typeface="Arial" pitchFamily="34" charset="0"/>
                          <a:cs typeface="Arial" pitchFamily="34" charset="0"/>
                        </a:rPr>
                        <a:t>-57,700</a:t>
                      </a:r>
                    </a:p>
                  </a:txBody>
                  <a:tcPr marL="51435" marR="5143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1" algn="ctr"/>
                      <a:r>
                        <a:rPr lang="en-US" sz="1400" b="1" dirty="0">
                          <a:solidFill>
                            <a:srgbClr val="7030A0"/>
                          </a:solidFill>
                          <a:latin typeface="Arial" pitchFamily="34" charset="0"/>
                          <a:cs typeface="Arial" pitchFamily="34" charset="0"/>
                        </a:rPr>
                        <a:t>   -20,500</a:t>
                      </a:r>
                    </a:p>
                  </a:txBody>
                  <a:tcPr marL="51435" marR="5143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r>
                        <a:rPr lang="en-US" sz="1400" b="1" dirty="0">
                          <a:solidFill>
                            <a:srgbClr val="FF0000"/>
                          </a:solidFill>
                          <a:latin typeface="Arial" pitchFamily="34" charset="0"/>
                          <a:cs typeface="Arial" pitchFamily="34" charset="0"/>
                        </a:rPr>
                        <a:t>-37,300</a:t>
                      </a:r>
                    </a:p>
                  </a:txBody>
                  <a:tcPr marL="51435" marR="5143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091151"/>
                  </a:ext>
                </a:extLst>
              </a:tr>
              <a:tr h="232722">
                <a:tc gridSpan="4">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itchFamily="34" charset="0"/>
                          <a:cs typeface="Arial" pitchFamily="34" charset="0"/>
                        </a:rPr>
                        <a:t>Outcomes among children</a:t>
                      </a: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lnL>
                      <a:noFill/>
                    </a:lnL>
                    <a:lnT w="12700" cap="flat" cmpd="sng" algn="ctr">
                      <a:solidFill>
                        <a:schemeClr val="tx1"/>
                      </a:solidFill>
                      <a:prstDash val="solid"/>
                      <a:round/>
                      <a:headEnd type="none" w="med" len="med"/>
                      <a:tailEnd type="none" w="med" len="med"/>
                    </a:lnT>
                  </a:tcPr>
                </a:tc>
                <a:tc hMerge="1">
                  <a:txBody>
                    <a:bodyPr/>
                    <a:lstStyle/>
                    <a:p>
                      <a:endParaRPr lang="en-US"/>
                    </a:p>
                  </a:txBody>
                  <a:tcPr>
                    <a:lnL>
                      <a:noFill/>
                    </a:lnL>
                    <a:lnT w="12700" cap="flat" cmpd="sng" algn="ctr">
                      <a:solidFill>
                        <a:schemeClr val="tx1"/>
                      </a:solidFill>
                      <a:prstDash val="solid"/>
                      <a:round/>
                      <a:headEnd type="none" w="med" len="med"/>
                      <a:tailEnd type="none" w="med" len="med"/>
                    </a:lnT>
                  </a:tcPr>
                </a:tc>
                <a:tc h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57935568"/>
                  </a:ext>
                </a:extLst>
              </a:tr>
              <a:tr h="465444">
                <a:tc>
                  <a:txBody>
                    <a:bodyPr/>
                    <a:lstStyle/>
                    <a:p>
                      <a:pPr marL="0" lvl="1" algn="l"/>
                      <a:r>
                        <a:rPr lang="en-US" sz="1400" b="0" dirty="0">
                          <a:latin typeface="Arial" pitchFamily="34" charset="0"/>
                          <a:cs typeface="Arial" pitchFamily="34" charset="0"/>
                        </a:rPr>
                        <a:t>Non-neural tube defect-related pediatric deaths</a:t>
                      </a: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FF0000"/>
                          </a:solidFill>
                          <a:latin typeface="Arial" pitchFamily="34" charset="0"/>
                          <a:cs typeface="Arial" pitchFamily="34" charset="0"/>
                        </a:rPr>
                        <a:t> -2,100</a:t>
                      </a:r>
                      <a:endParaRPr lang="en-US" sz="1400" b="0" baseline="0" dirty="0">
                        <a:solidFill>
                          <a:schemeClr val="bg1">
                            <a:lumMod val="65000"/>
                          </a:schemeClr>
                        </a:solidFill>
                        <a:latin typeface="Arial" pitchFamily="34" charset="0"/>
                        <a:cs typeface="Arial" pitchFamily="34" charset="0"/>
                      </a:endParaRP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baseline="0" dirty="0">
                          <a:solidFill>
                            <a:srgbClr val="7030A0"/>
                          </a:solidFill>
                          <a:latin typeface="Arial" pitchFamily="34" charset="0"/>
                          <a:cs typeface="Arial" pitchFamily="34" charset="0"/>
                        </a:rPr>
                        <a:t>       -100</a:t>
                      </a: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FF0000"/>
                          </a:solidFill>
                          <a:latin typeface="Arial" pitchFamily="34" charset="0"/>
                          <a:cs typeface="Arial" pitchFamily="34" charset="0"/>
                        </a:rPr>
                        <a:t>  -1,900</a:t>
                      </a:r>
                      <a:endParaRPr lang="en-US" sz="1400" b="1" baseline="0" dirty="0">
                        <a:solidFill>
                          <a:schemeClr val="bg1">
                            <a:lumMod val="65000"/>
                          </a:schemeClr>
                        </a:solidFill>
                        <a:latin typeface="Arial" pitchFamily="34" charset="0"/>
                        <a:cs typeface="Arial" pitchFamily="34" charset="0"/>
                      </a:endParaRP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6327659"/>
                  </a:ext>
                </a:extLst>
              </a:tr>
              <a:tr h="232722">
                <a:tc>
                  <a:txBody>
                    <a:bodyPr/>
                    <a:lstStyle/>
                    <a:p>
                      <a:pPr marL="0" lvl="1" algn="l"/>
                      <a:r>
                        <a:rPr lang="en-US" sz="1400" b="0" dirty="0">
                          <a:latin typeface="Arial" pitchFamily="34" charset="0"/>
                          <a:cs typeface="Arial" pitchFamily="34" charset="0"/>
                        </a:rPr>
                        <a:t>Neural tube defects</a:t>
                      </a:r>
                    </a:p>
                  </a:txBody>
                  <a:tcPr marL="51435" marR="5143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r>
                        <a:rPr lang="en-US" sz="1400" b="1" dirty="0">
                          <a:solidFill>
                            <a:srgbClr val="0070C0"/>
                          </a:solidFill>
                          <a:latin typeface="Arial" pitchFamily="34" charset="0"/>
                          <a:cs typeface="Arial" pitchFamily="34" charset="0"/>
                        </a:rPr>
                        <a:t>  +6,400</a:t>
                      </a:r>
                      <a:endParaRPr lang="en-US" sz="1400" b="0" dirty="0">
                        <a:latin typeface="Arial" pitchFamily="34" charset="0"/>
                        <a:cs typeface="Arial" pitchFamily="34" charset="0"/>
                      </a:endParaRPr>
                    </a:p>
                  </a:txBody>
                  <a:tcPr marL="51435" marR="5143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1" algn="ctr"/>
                      <a:r>
                        <a:rPr lang="en-US" sz="1400" b="1" baseline="0" dirty="0">
                          <a:solidFill>
                            <a:schemeClr val="bg1">
                              <a:lumMod val="65000"/>
                            </a:schemeClr>
                          </a:solidFill>
                          <a:latin typeface="Arial" pitchFamily="34" charset="0"/>
                          <a:cs typeface="Arial" pitchFamily="34" charset="0"/>
                        </a:rPr>
                        <a:t>      </a:t>
                      </a:r>
                      <a:r>
                        <a:rPr lang="en-US" sz="1400" b="1" baseline="0" dirty="0">
                          <a:solidFill>
                            <a:srgbClr val="0070C0"/>
                          </a:solidFill>
                          <a:latin typeface="Arial" pitchFamily="34" charset="0"/>
                          <a:cs typeface="Arial" pitchFamily="34" charset="0"/>
                        </a:rPr>
                        <a:t>+400</a:t>
                      </a:r>
                      <a:endParaRPr lang="en-US" sz="1400" b="1" dirty="0">
                        <a:solidFill>
                          <a:srgbClr val="0070C0"/>
                        </a:solidFill>
                        <a:latin typeface="Arial" pitchFamily="34" charset="0"/>
                        <a:cs typeface="Arial" pitchFamily="34" charset="0"/>
                      </a:endParaRPr>
                    </a:p>
                  </a:txBody>
                  <a:tcPr marL="51435" marR="5143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r>
                        <a:rPr lang="en-US" sz="1400" b="1" dirty="0">
                          <a:solidFill>
                            <a:srgbClr val="7030A0"/>
                          </a:solidFill>
                          <a:latin typeface="Arial" pitchFamily="34" charset="0"/>
                          <a:cs typeface="Arial" pitchFamily="34" charset="0"/>
                        </a:rPr>
                        <a:t>  +6,000</a:t>
                      </a:r>
                    </a:p>
                  </a:txBody>
                  <a:tcPr marL="51435" marR="5143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4463586"/>
                  </a:ext>
                </a:extLst>
              </a:tr>
              <a:tr h="232722">
                <a:tc>
                  <a:txBody>
                    <a:bodyPr/>
                    <a:lstStyle/>
                    <a:p>
                      <a:pPr marL="0" lvl="1" algn="l"/>
                      <a:r>
                        <a:rPr lang="en-US" sz="1400" b="0" dirty="0">
                          <a:latin typeface="Arial" pitchFamily="34" charset="0"/>
                          <a:cs typeface="Arial" pitchFamily="34" charset="0"/>
                        </a:rPr>
                        <a:t>Pediatric HIV infections</a:t>
                      </a:r>
                    </a:p>
                  </a:txBody>
                  <a:tcPr marL="51435" marR="5143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r>
                        <a:rPr lang="en-US" sz="1400" b="1" dirty="0">
                          <a:solidFill>
                            <a:srgbClr val="FF0000"/>
                          </a:solidFill>
                          <a:latin typeface="Arial" pitchFamily="34" charset="0"/>
                          <a:cs typeface="Arial" pitchFamily="34" charset="0"/>
                        </a:rPr>
                        <a:t>  -7,100</a:t>
                      </a:r>
                      <a:endParaRPr lang="en-US" sz="1400" b="0" dirty="0">
                        <a:latin typeface="Arial" pitchFamily="34" charset="0"/>
                        <a:cs typeface="Arial" pitchFamily="34" charset="0"/>
                      </a:endParaRPr>
                    </a:p>
                  </a:txBody>
                  <a:tcPr marL="51435" marR="5143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1" algn="ctr"/>
                      <a:r>
                        <a:rPr lang="en-US" sz="1400" b="1" baseline="0" dirty="0">
                          <a:solidFill>
                            <a:srgbClr val="7030A0"/>
                          </a:solidFill>
                          <a:latin typeface="Arial" pitchFamily="34" charset="0"/>
                          <a:cs typeface="Arial" pitchFamily="34" charset="0"/>
                        </a:rPr>
                        <a:t>       -400</a:t>
                      </a:r>
                      <a:endParaRPr lang="en-US" sz="1400" b="1" dirty="0">
                        <a:solidFill>
                          <a:srgbClr val="7030A0"/>
                        </a:solidFill>
                        <a:latin typeface="Arial" pitchFamily="34" charset="0"/>
                        <a:cs typeface="Arial" pitchFamily="34" charset="0"/>
                      </a:endParaRPr>
                    </a:p>
                  </a:txBody>
                  <a:tcPr marL="51435" marR="5143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r>
                        <a:rPr lang="en-US" sz="1400" b="1" dirty="0">
                          <a:solidFill>
                            <a:srgbClr val="FF0000"/>
                          </a:solidFill>
                          <a:latin typeface="Arial" pitchFamily="34" charset="0"/>
                          <a:cs typeface="Arial" pitchFamily="34" charset="0"/>
                        </a:rPr>
                        <a:t>  -6,700</a:t>
                      </a:r>
                      <a:endParaRPr lang="en-US" sz="1400" b="1" dirty="0">
                        <a:latin typeface="Arial" pitchFamily="34" charset="0"/>
                        <a:cs typeface="Arial" pitchFamily="34" charset="0"/>
                      </a:endParaRPr>
                    </a:p>
                  </a:txBody>
                  <a:tcPr marL="51435" marR="5143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6417223"/>
                  </a:ext>
                </a:extLst>
              </a:tr>
              <a:tr h="232722">
                <a:tc>
                  <a:txBody>
                    <a:bodyPr/>
                    <a:lstStyle/>
                    <a:p>
                      <a:pPr marL="0" lvl="1" algn="l"/>
                      <a:r>
                        <a:rPr lang="en-US" sz="1400" b="0" dirty="0">
                          <a:latin typeface="Arial" pitchFamily="34" charset="0"/>
                          <a:cs typeface="Arial" pitchFamily="34" charset="0"/>
                        </a:rPr>
                        <a:t>Children alive and HIV-free</a:t>
                      </a:r>
                    </a:p>
                  </a:txBody>
                  <a:tcPr marL="51435" marR="51435" marT="0" marB="0"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70C0"/>
                          </a:solidFill>
                          <a:latin typeface="Arial" pitchFamily="34" charset="0"/>
                          <a:cs typeface="Arial" pitchFamily="34" charset="0"/>
                        </a:rPr>
                        <a:t>+3,000</a:t>
                      </a:r>
                      <a:endParaRPr lang="en-US" sz="1400" b="0" baseline="0" dirty="0">
                        <a:solidFill>
                          <a:schemeClr val="bg1">
                            <a:lumMod val="65000"/>
                          </a:schemeClr>
                        </a:solidFill>
                        <a:latin typeface="Arial" pitchFamily="34" charset="0"/>
                        <a:cs typeface="Arial" pitchFamily="34" charset="0"/>
                      </a:endParaRPr>
                    </a:p>
                  </a:txBody>
                  <a:tcPr marL="51435" marR="51435" marT="0" marB="0"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baseline="0" dirty="0">
                          <a:solidFill>
                            <a:srgbClr val="0070C0"/>
                          </a:solidFill>
                          <a:latin typeface="Arial" pitchFamily="34" charset="0"/>
                          <a:cs typeface="Arial" pitchFamily="34" charset="0"/>
                        </a:rPr>
                        <a:t>       +200</a:t>
                      </a:r>
                    </a:p>
                  </a:txBody>
                  <a:tcPr marL="51435" marR="51435" marT="0" marB="0"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7030A0"/>
                          </a:solidFill>
                          <a:latin typeface="Arial" pitchFamily="34" charset="0"/>
                          <a:cs typeface="Arial" pitchFamily="34" charset="0"/>
                        </a:rPr>
                        <a:t>  +2,800</a:t>
                      </a:r>
                      <a:endParaRPr lang="en-US" sz="1400" b="1" baseline="0" dirty="0">
                        <a:solidFill>
                          <a:srgbClr val="7030A0"/>
                        </a:solidFill>
                        <a:latin typeface="Arial" pitchFamily="34" charset="0"/>
                        <a:cs typeface="Arial" pitchFamily="34" charset="0"/>
                      </a:endParaRPr>
                    </a:p>
                  </a:txBody>
                  <a:tcPr marL="51435" marR="51435" marT="0" marB="0"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493689"/>
                  </a:ext>
                </a:extLst>
              </a:tr>
              <a:tr h="232722">
                <a:tc>
                  <a:txBody>
                    <a:bodyPr/>
                    <a:lstStyle/>
                    <a:p>
                      <a:pPr marL="0" lvl="1" algn="l"/>
                      <a:r>
                        <a:rPr lang="en-US" sz="1400" b="0" dirty="0">
                          <a:latin typeface="Arial" pitchFamily="34" charset="0"/>
                          <a:cs typeface="Arial" pitchFamily="34" charset="0"/>
                        </a:rPr>
                        <a:t>Cumulative pediatric deaths**</a:t>
                      </a:r>
                    </a:p>
                  </a:txBody>
                  <a:tcPr marL="51435" marR="5143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r>
                        <a:rPr lang="en-US" sz="1400" b="1" dirty="0">
                          <a:solidFill>
                            <a:srgbClr val="0070C0"/>
                          </a:solidFill>
                          <a:latin typeface="Arial" pitchFamily="34" charset="0"/>
                          <a:cs typeface="Arial" pitchFamily="34" charset="0"/>
                        </a:rPr>
                        <a:t> +4,400</a:t>
                      </a:r>
                      <a:endParaRPr lang="en-US" sz="1400" b="0" dirty="0">
                        <a:latin typeface="Arial" pitchFamily="34" charset="0"/>
                        <a:cs typeface="Arial" pitchFamily="34" charset="0"/>
                      </a:endParaRPr>
                    </a:p>
                  </a:txBody>
                  <a:tcPr marL="51435" marR="5143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1" algn="ctr"/>
                      <a:r>
                        <a:rPr lang="en-US" sz="1400" b="1" baseline="0" dirty="0">
                          <a:solidFill>
                            <a:srgbClr val="0070C0"/>
                          </a:solidFill>
                          <a:latin typeface="Arial" pitchFamily="34" charset="0"/>
                          <a:cs typeface="Arial" pitchFamily="34" charset="0"/>
                        </a:rPr>
                        <a:t>      +300</a:t>
                      </a:r>
                      <a:endParaRPr lang="en-US" sz="1400" b="1" dirty="0">
                        <a:solidFill>
                          <a:srgbClr val="0070C0"/>
                        </a:solidFill>
                        <a:latin typeface="Arial" pitchFamily="34" charset="0"/>
                        <a:cs typeface="Arial" pitchFamily="34" charset="0"/>
                      </a:endParaRPr>
                    </a:p>
                  </a:txBody>
                  <a:tcPr marL="51435" marR="5143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r>
                        <a:rPr lang="en-US" sz="1400" b="1" dirty="0">
                          <a:solidFill>
                            <a:srgbClr val="7030A0"/>
                          </a:solidFill>
                          <a:latin typeface="Arial" pitchFamily="34" charset="0"/>
                          <a:cs typeface="Arial" pitchFamily="34" charset="0"/>
                        </a:rPr>
                        <a:t>  +4,100</a:t>
                      </a:r>
                    </a:p>
                  </a:txBody>
                  <a:tcPr marL="51435" marR="5143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6491196"/>
                  </a:ext>
                </a:extLst>
              </a:tr>
              <a:tr h="232722">
                <a:tc gridSpan="4">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itchFamily="34" charset="0"/>
                          <a:cs typeface="Arial" pitchFamily="34" charset="0"/>
                        </a:rPr>
                        <a:t>Combined outcomes among women and children</a:t>
                      </a: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lnL>
                      <a:noFill/>
                    </a:lnL>
                    <a:lnT w="12700" cap="flat" cmpd="sng" algn="ctr">
                      <a:solidFill>
                        <a:schemeClr val="tx1"/>
                      </a:solidFill>
                      <a:prstDash val="solid"/>
                      <a:round/>
                      <a:headEnd type="none" w="med" len="med"/>
                      <a:tailEnd type="none" w="med" len="med"/>
                    </a:lnT>
                  </a:tcPr>
                </a:tc>
                <a:tc hMerge="1">
                  <a:txBody>
                    <a:bodyPr/>
                    <a:lstStyle/>
                    <a:p>
                      <a:endParaRPr lang="en-US"/>
                    </a:p>
                  </a:txBody>
                  <a:tcPr>
                    <a:lnL>
                      <a:noFill/>
                    </a:lnL>
                    <a:lnT w="12700" cap="flat" cmpd="sng" algn="ctr">
                      <a:solidFill>
                        <a:schemeClr val="tx1"/>
                      </a:solidFill>
                      <a:prstDash val="solid"/>
                      <a:round/>
                      <a:headEnd type="none" w="med" len="med"/>
                      <a:tailEnd type="none" w="med" len="med"/>
                    </a:lnT>
                  </a:tcPr>
                </a:tc>
                <a:tc h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68301196"/>
                  </a:ext>
                </a:extLst>
              </a:tr>
              <a:tr h="465444">
                <a:tc>
                  <a:txBody>
                    <a:bodyPr/>
                    <a:lstStyle/>
                    <a:p>
                      <a:pPr marL="0" lvl="1" algn="l"/>
                      <a:r>
                        <a:rPr lang="en-US" sz="1400" b="0" dirty="0">
                          <a:latin typeface="Arial" pitchFamily="34" charset="0"/>
                          <a:cs typeface="Arial" pitchFamily="34" charset="0"/>
                        </a:rPr>
                        <a:t>Cumulative deaths among women and children</a:t>
                      </a:r>
                    </a:p>
                  </a:txBody>
                  <a:tcPr marL="51435" marR="51435" marT="0" marB="0" anchor="ctr">
                    <a:lnL>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baseline="0" dirty="0">
                          <a:solidFill>
                            <a:schemeClr val="bg1">
                              <a:lumMod val="65000"/>
                            </a:schemeClr>
                          </a:solidFill>
                          <a:latin typeface="Arial" pitchFamily="34" charset="0"/>
                          <a:cs typeface="Arial" pitchFamily="34" charset="0"/>
                        </a:rPr>
                        <a:t>   </a:t>
                      </a:r>
                      <a:r>
                        <a:rPr lang="en-US" sz="1400" b="1" baseline="0" dirty="0">
                          <a:solidFill>
                            <a:srgbClr val="FF0000"/>
                          </a:solidFill>
                          <a:latin typeface="Arial" pitchFamily="34" charset="0"/>
                          <a:cs typeface="Arial" pitchFamily="34" charset="0"/>
                        </a:rPr>
                        <a:t>-</a:t>
                      </a:r>
                      <a:r>
                        <a:rPr lang="en-US" sz="1400" b="1" dirty="0">
                          <a:solidFill>
                            <a:srgbClr val="FF0000"/>
                          </a:solidFill>
                          <a:latin typeface="Arial" pitchFamily="34" charset="0"/>
                          <a:cs typeface="Arial" pitchFamily="34" charset="0"/>
                        </a:rPr>
                        <a:t>9,300</a:t>
                      </a:r>
                      <a:endParaRPr lang="en-US" sz="1300" b="0" baseline="0" dirty="0">
                        <a:solidFill>
                          <a:schemeClr val="bg1">
                            <a:lumMod val="65000"/>
                          </a:schemeClr>
                        </a:solidFill>
                        <a:latin typeface="Arial" pitchFamily="34" charset="0"/>
                        <a:cs typeface="Arial" pitchFamily="34" charset="0"/>
                      </a:endParaRPr>
                    </a:p>
                  </a:txBody>
                  <a:tcPr marL="51435" marR="51435" marT="0" marB="0" anchor="ctr">
                    <a:lnL>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baseline="0" dirty="0">
                          <a:solidFill>
                            <a:srgbClr val="7030A0"/>
                          </a:solidFill>
                          <a:latin typeface="Arial" pitchFamily="34" charset="0"/>
                          <a:cs typeface="Arial" pitchFamily="34" charset="0"/>
                        </a:rPr>
                        <a:t>    -4,500</a:t>
                      </a:r>
                    </a:p>
                  </a:txBody>
                  <a:tcPr marL="51435" marR="51435" marT="0" marB="0" anchor="ctr">
                    <a:lnL>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70C0"/>
                          </a:solidFill>
                          <a:latin typeface="Arial" pitchFamily="34" charset="0"/>
                          <a:cs typeface="Arial" pitchFamily="34" charset="0"/>
                        </a:rPr>
                        <a:t>  </a:t>
                      </a:r>
                      <a:r>
                        <a:rPr lang="en-US" sz="1400" b="1" dirty="0">
                          <a:solidFill>
                            <a:srgbClr val="FF0000"/>
                          </a:solidFill>
                          <a:latin typeface="Arial" pitchFamily="34" charset="0"/>
                          <a:cs typeface="Arial" pitchFamily="34" charset="0"/>
                        </a:rPr>
                        <a:t>-4,800</a:t>
                      </a:r>
                      <a:endParaRPr lang="en-US" sz="1400" b="1" baseline="0" dirty="0">
                        <a:solidFill>
                          <a:srgbClr val="FF0000"/>
                        </a:solidFill>
                        <a:latin typeface="Arial" pitchFamily="34" charset="0"/>
                        <a:cs typeface="Arial" pitchFamily="34" charset="0"/>
                      </a:endParaRPr>
                    </a:p>
                  </a:txBody>
                  <a:tcPr marL="51435" marR="51435" marT="0" marB="0" anchor="ctr">
                    <a:lnL>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3472024"/>
                  </a:ext>
                </a:extLst>
              </a:tr>
            </a:tbl>
          </a:graphicData>
        </a:graphic>
      </p:graphicFrame>
      <p:sp>
        <p:nvSpPr>
          <p:cNvPr id="3" name="TextBox 2">
            <a:extLst>
              <a:ext uri="{FF2B5EF4-FFF2-40B4-BE49-F238E27FC236}">
                <a16:creationId xmlns:a16="http://schemas.microsoft.com/office/drawing/2014/main" id="{D91E0B61-842A-4046-9948-3BF4162A0CC9}"/>
              </a:ext>
            </a:extLst>
          </p:cNvPr>
          <p:cNvSpPr txBox="1"/>
          <p:nvPr/>
        </p:nvSpPr>
        <p:spPr>
          <a:xfrm>
            <a:off x="1544642" y="5031209"/>
            <a:ext cx="5228336"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*Out of projected 3.7 million women ever on first-line ART and 1.2 million HIV-exposed children.</a:t>
            </a:r>
          </a:p>
          <a:p>
            <a:r>
              <a:rPr lang="en-US" sz="900" dirty="0">
                <a:latin typeface="Arial" panose="020B0604020202020204" pitchFamily="34" charset="0"/>
                <a:cs typeface="Arial" panose="020B0604020202020204" pitchFamily="34" charset="0"/>
              </a:rPr>
              <a:t>**Cumulative pediatric deaths = non-neural tube defect-related + neural tube defect-related deaths  </a:t>
            </a:r>
          </a:p>
        </p:txBody>
      </p:sp>
      <p:pic>
        <p:nvPicPr>
          <p:cNvPr id="10" name="Picture 9">
            <a:extLst>
              <a:ext uri="{FF2B5EF4-FFF2-40B4-BE49-F238E27FC236}">
                <a16:creationId xmlns:a16="http://schemas.microsoft.com/office/drawing/2014/main" id="{6A9FA4FC-6E42-4E4A-87D3-58093BB5FA29}"/>
              </a:ext>
            </a:extLst>
          </p:cNvPr>
          <p:cNvPicPr>
            <a:picLocks noChangeAspect="1" noChangeArrowheads="1"/>
          </p:cNvPicPr>
          <p:nvPr/>
        </p:nvPicPr>
        <p:blipFill>
          <a:blip r:embed="rId3" cstate="print"/>
          <a:srcRect t="10127" r="3999" b="13924"/>
          <a:stretch>
            <a:fillRect/>
          </a:stretch>
        </p:blipFill>
        <p:spPr bwMode="auto">
          <a:xfrm>
            <a:off x="147488" y="864042"/>
            <a:ext cx="1047750" cy="683092"/>
          </a:xfrm>
          <a:prstGeom prst="rect">
            <a:avLst/>
          </a:prstGeom>
          <a:noFill/>
          <a:ln w="9525">
            <a:noFill/>
            <a:miter lim="800000"/>
            <a:headEnd/>
            <a:tailEnd/>
          </a:ln>
        </p:spPr>
      </p:pic>
      <p:sp>
        <p:nvSpPr>
          <p:cNvPr id="11" name="Line 5">
            <a:extLst>
              <a:ext uri="{FF2B5EF4-FFF2-40B4-BE49-F238E27FC236}">
                <a16:creationId xmlns:a16="http://schemas.microsoft.com/office/drawing/2014/main" id="{28D42192-0EEA-894E-A54C-04F01097A134}"/>
              </a:ext>
            </a:extLst>
          </p:cNvPr>
          <p:cNvSpPr>
            <a:spLocks noChangeShapeType="1"/>
          </p:cNvSpPr>
          <p:nvPr/>
        </p:nvSpPr>
        <p:spPr bwMode="auto">
          <a:xfrm>
            <a:off x="1195238" y="1400840"/>
            <a:ext cx="6256735" cy="0"/>
          </a:xfrm>
          <a:prstGeom prst="line">
            <a:avLst/>
          </a:prstGeom>
          <a:noFill/>
          <a:ln w="38100">
            <a:solidFill>
              <a:schemeClr val="accent4"/>
            </a:solidFill>
            <a:round/>
            <a:headEnd/>
            <a:tailEnd/>
          </a:ln>
        </p:spPr>
        <p:txBody>
          <a:bodyPr/>
          <a:lstStyle/>
          <a:p>
            <a:endParaRPr lang="en-US" sz="1350">
              <a:latin typeface="Arial" pitchFamily="34" charset="0"/>
              <a:cs typeface="Arial" pitchFamily="34" charset="0"/>
            </a:endParaRPr>
          </a:p>
        </p:txBody>
      </p:sp>
      <p:sp>
        <p:nvSpPr>
          <p:cNvPr id="4" name="TextBox 3"/>
          <p:cNvSpPr txBox="1"/>
          <p:nvPr/>
        </p:nvSpPr>
        <p:spPr>
          <a:xfrm>
            <a:off x="1282405" y="5605934"/>
            <a:ext cx="6547104" cy="369332"/>
          </a:xfrm>
          <a:prstGeom prst="rect">
            <a:avLst/>
          </a:prstGeom>
          <a:noFill/>
        </p:spPr>
        <p:txBody>
          <a:bodyPr wrap="square" rtlCol="0">
            <a:spAutoFit/>
          </a:bodyPr>
          <a:lstStyle/>
          <a:p>
            <a:r>
              <a:rPr lang="en-US" dirty="0">
                <a:solidFill>
                  <a:srgbClr val="FF0000"/>
                </a:solidFill>
              </a:rPr>
              <a:t>Dugdale et al. Ann </a:t>
            </a:r>
            <a:r>
              <a:rPr lang="en-US" dirty="0" err="1">
                <a:solidFill>
                  <a:srgbClr val="FF0000"/>
                </a:solidFill>
              </a:rPr>
              <a:t>Int</a:t>
            </a:r>
            <a:r>
              <a:rPr lang="en-US" dirty="0">
                <a:solidFill>
                  <a:srgbClr val="FF0000"/>
                </a:solidFill>
              </a:rPr>
              <a:t> Med 2019;apr 2, </a:t>
            </a:r>
            <a:r>
              <a:rPr lang="en-US" dirty="0" err="1">
                <a:solidFill>
                  <a:srgbClr val="FF0000"/>
                </a:solidFill>
              </a:rPr>
              <a:t>epub</a:t>
            </a:r>
            <a:r>
              <a:rPr lang="en-US" dirty="0">
                <a:solidFill>
                  <a:srgbClr val="FF0000"/>
                </a:solidFill>
              </a:rPr>
              <a:t> ahead of print</a:t>
            </a:r>
          </a:p>
        </p:txBody>
      </p:sp>
    </p:spTree>
    <p:extLst>
      <p:ext uri="{BB962C8B-B14F-4D97-AF65-F5344CB8AC3E}">
        <p14:creationId xmlns:p14="http://schemas.microsoft.com/office/powerpoint/2010/main" val="3923313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43131" y="0"/>
            <a:ext cx="8768132" cy="456949"/>
          </a:xfrm>
        </p:spPr>
        <p:txBody>
          <a:bodyPr/>
          <a:lstStyle/>
          <a:p>
            <a:r>
              <a:rPr lang="en-US" dirty="0"/>
              <a:t>Model-based Outcomes Comparing EFV (favored to left) and EDT (favored to right) </a:t>
            </a:r>
          </a:p>
        </p:txBody>
      </p:sp>
      <p:sp>
        <p:nvSpPr>
          <p:cNvPr id="3" name="Text Placeholder 2">
            <a:extLst>
              <a:ext uri="{FF2B5EF4-FFF2-40B4-BE49-F238E27FC236}">
                <a16:creationId xmlns:a16="http://schemas.microsoft.com/office/drawing/2014/main" id="{495CDA4F-BBF5-49CF-A745-58A26387D2D1}"/>
              </a:ext>
            </a:extLst>
          </p:cNvPr>
          <p:cNvSpPr>
            <a:spLocks noGrp="1"/>
          </p:cNvSpPr>
          <p:nvPr>
            <p:ph type="body" sz="quarter" idx="15"/>
          </p:nvPr>
        </p:nvSpPr>
        <p:spPr/>
        <p:txBody>
          <a:bodyPr/>
          <a:lstStyle/>
          <a:p>
            <a:endParaRPr lang="en-US"/>
          </a:p>
        </p:txBody>
      </p:sp>
      <p:sp>
        <p:nvSpPr>
          <p:cNvPr id="2" name="Text Placeholder 1">
            <a:extLst>
              <a:ext uri="{FF2B5EF4-FFF2-40B4-BE49-F238E27FC236}">
                <a16:creationId xmlns:a16="http://schemas.microsoft.com/office/drawing/2014/main" id="{F4F4E6F1-56E9-4DF4-B2DE-0E0D5BEACBDA}"/>
              </a:ext>
            </a:extLst>
          </p:cNvPr>
          <p:cNvSpPr>
            <a:spLocks noGrp="1"/>
          </p:cNvSpPr>
          <p:nvPr>
            <p:ph type="body" sz="quarter" idx="14"/>
          </p:nvPr>
        </p:nvSpPr>
        <p:spPr/>
        <p:txBody>
          <a:bodyPr/>
          <a:lstStyle/>
          <a:p>
            <a:endParaRPr lang="en-US"/>
          </a:p>
        </p:txBody>
      </p:sp>
      <p:pic>
        <p:nvPicPr>
          <p:cNvPr id="7" name="Picture 6"/>
          <p:cNvPicPr>
            <a:picLocks noChangeAspect="1"/>
          </p:cNvPicPr>
          <p:nvPr/>
        </p:nvPicPr>
        <p:blipFill>
          <a:blip r:embed="rId2"/>
          <a:stretch>
            <a:fillRect/>
          </a:stretch>
        </p:blipFill>
        <p:spPr>
          <a:xfrm>
            <a:off x="581201" y="958048"/>
            <a:ext cx="7949512" cy="4866103"/>
          </a:xfrm>
          <a:prstGeom prst="rect">
            <a:avLst/>
          </a:prstGeom>
        </p:spPr>
      </p:pic>
    </p:spTree>
    <p:extLst>
      <p:ext uri="{BB962C8B-B14F-4D97-AF65-F5344CB8AC3E}">
        <p14:creationId xmlns:p14="http://schemas.microsoft.com/office/powerpoint/2010/main" val="796837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0617" y="6046912"/>
            <a:ext cx="6576365" cy="646331"/>
          </a:xfrm>
          <a:prstGeom prst="rect">
            <a:avLst/>
          </a:prstGeom>
          <a:noFill/>
        </p:spPr>
        <p:txBody>
          <a:bodyPr wrap="square" rtlCol="0">
            <a:spAutoFit/>
          </a:bodyPr>
          <a:lstStyle/>
          <a:p>
            <a:r>
              <a:rPr lang="en-US" dirty="0">
                <a:solidFill>
                  <a:srgbClr val="FF0000"/>
                </a:solidFill>
              </a:rPr>
              <a:t>Dugdale et al. Ann </a:t>
            </a:r>
            <a:r>
              <a:rPr lang="en-US" dirty="0" err="1">
                <a:solidFill>
                  <a:srgbClr val="FF0000"/>
                </a:solidFill>
              </a:rPr>
              <a:t>Int</a:t>
            </a:r>
            <a:r>
              <a:rPr lang="en-US" dirty="0">
                <a:solidFill>
                  <a:srgbClr val="FF0000"/>
                </a:solidFill>
              </a:rPr>
              <a:t> Med 2019;apr 2, </a:t>
            </a:r>
            <a:r>
              <a:rPr lang="en-US" dirty="0" err="1">
                <a:solidFill>
                  <a:srgbClr val="FF0000"/>
                </a:solidFill>
              </a:rPr>
              <a:t>epub</a:t>
            </a:r>
            <a:r>
              <a:rPr lang="en-US" dirty="0">
                <a:solidFill>
                  <a:srgbClr val="FF0000"/>
                </a:solidFill>
              </a:rPr>
              <a:t> ahead of print</a:t>
            </a:r>
          </a:p>
          <a:p>
            <a:endParaRPr lang="en-US" dirty="0"/>
          </a:p>
        </p:txBody>
      </p:sp>
      <p:sp>
        <p:nvSpPr>
          <p:cNvPr id="5" name="TextBox 4"/>
          <p:cNvSpPr txBox="1"/>
          <p:nvPr/>
        </p:nvSpPr>
        <p:spPr>
          <a:xfrm>
            <a:off x="560173" y="0"/>
            <a:ext cx="8254313" cy="461665"/>
          </a:xfrm>
          <a:prstGeom prst="rect">
            <a:avLst/>
          </a:prstGeom>
          <a:solidFill>
            <a:schemeClr val="bg1"/>
          </a:solidFill>
        </p:spPr>
        <p:txBody>
          <a:bodyPr wrap="square" rtlCol="0">
            <a:spAutoFit/>
          </a:bodyPr>
          <a:lstStyle/>
          <a:p>
            <a:endParaRPr lang="en-US" sz="2400" dirty="0"/>
          </a:p>
        </p:txBody>
      </p:sp>
      <p:pic>
        <p:nvPicPr>
          <p:cNvPr id="4" name="Picture 3"/>
          <p:cNvPicPr>
            <a:picLocks noChangeAspect="1"/>
          </p:cNvPicPr>
          <p:nvPr/>
        </p:nvPicPr>
        <p:blipFill>
          <a:blip r:embed="rId2"/>
          <a:stretch>
            <a:fillRect/>
          </a:stretch>
        </p:blipFill>
        <p:spPr>
          <a:xfrm>
            <a:off x="598493" y="1511643"/>
            <a:ext cx="8262551" cy="2549611"/>
          </a:xfrm>
          <a:prstGeom prst="rect">
            <a:avLst/>
          </a:prstGeom>
        </p:spPr>
      </p:pic>
      <p:pic>
        <p:nvPicPr>
          <p:cNvPr id="6" name="Picture 5"/>
          <p:cNvPicPr>
            <a:picLocks noChangeAspect="1"/>
          </p:cNvPicPr>
          <p:nvPr/>
        </p:nvPicPr>
        <p:blipFill>
          <a:blip r:embed="rId3"/>
          <a:stretch>
            <a:fillRect/>
          </a:stretch>
        </p:blipFill>
        <p:spPr>
          <a:xfrm>
            <a:off x="1395489" y="3760573"/>
            <a:ext cx="6668562" cy="1585784"/>
          </a:xfrm>
          <a:prstGeom prst="rect">
            <a:avLst/>
          </a:prstGeom>
        </p:spPr>
      </p:pic>
      <p:sp>
        <p:nvSpPr>
          <p:cNvPr id="7" name="TextBox 6"/>
          <p:cNvSpPr txBox="1"/>
          <p:nvPr/>
        </p:nvSpPr>
        <p:spPr>
          <a:xfrm>
            <a:off x="1570559" y="5424643"/>
            <a:ext cx="6318421" cy="646331"/>
          </a:xfrm>
          <a:prstGeom prst="rect">
            <a:avLst/>
          </a:prstGeom>
          <a:noFill/>
        </p:spPr>
        <p:txBody>
          <a:bodyPr wrap="square" rtlCol="0">
            <a:spAutoFit/>
          </a:bodyPr>
          <a:lstStyle/>
          <a:p>
            <a:r>
              <a:rPr lang="en-US" dirty="0"/>
              <a:t>Black X= July, 2018 rate, white X= May, 2018 rate, white star July, 2019 rate = 0.3%</a:t>
            </a:r>
          </a:p>
        </p:txBody>
      </p:sp>
      <p:sp>
        <p:nvSpPr>
          <p:cNvPr id="2" name="Star: 5 Points 1">
            <a:extLst>
              <a:ext uri="{FF2B5EF4-FFF2-40B4-BE49-F238E27FC236}">
                <a16:creationId xmlns:a16="http://schemas.microsoft.com/office/drawing/2014/main" id="{20900C91-EE17-4ABA-B34E-04323B95AD10}"/>
              </a:ext>
            </a:extLst>
          </p:cNvPr>
          <p:cNvSpPr/>
          <p:nvPr/>
        </p:nvSpPr>
        <p:spPr>
          <a:xfrm>
            <a:off x="2248786" y="2604332"/>
            <a:ext cx="467832" cy="40042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p:nvPr>
        </p:nvSpPr>
        <p:spPr>
          <a:xfrm>
            <a:off x="408036" y="226540"/>
            <a:ext cx="8327928" cy="3621560"/>
          </a:xfrm>
        </p:spPr>
        <p:txBody>
          <a:bodyPr/>
          <a:lstStyle/>
          <a:p>
            <a:r>
              <a:rPr lang="en-US" sz="2400" dirty="0"/>
              <a:t>The rate of NTD’s would need to be 1.5-1.8% (15-18/1,000 versus 3/1,000 in current report) to offset benefits of DTG over EFV for maternal health, depending on rate of pretreatment NNRTI resistance</a:t>
            </a:r>
          </a:p>
          <a:p>
            <a:endParaRPr lang="en-US" dirty="0"/>
          </a:p>
        </p:txBody>
      </p:sp>
    </p:spTree>
    <p:extLst>
      <p:ext uri="{BB962C8B-B14F-4D97-AF65-F5344CB8AC3E}">
        <p14:creationId xmlns:p14="http://schemas.microsoft.com/office/powerpoint/2010/main" val="4063561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7CADD7B-4E44-497D-B4C1-C50557797BB4}"/>
              </a:ext>
            </a:extLst>
          </p:cNvPr>
          <p:cNvSpPr>
            <a:spLocks noGrp="1"/>
          </p:cNvSpPr>
          <p:nvPr>
            <p:ph type="body" sz="quarter" idx="13"/>
          </p:nvPr>
        </p:nvSpPr>
        <p:spPr/>
        <p:txBody>
          <a:bodyPr/>
          <a:lstStyle/>
          <a:p>
            <a:r>
              <a:rPr lang="en-US" dirty="0"/>
              <a:t>Summary</a:t>
            </a:r>
          </a:p>
        </p:txBody>
      </p:sp>
      <p:sp>
        <p:nvSpPr>
          <p:cNvPr id="7" name="Text Placeholder 6">
            <a:extLst>
              <a:ext uri="{FF2B5EF4-FFF2-40B4-BE49-F238E27FC236}">
                <a16:creationId xmlns:a16="http://schemas.microsoft.com/office/drawing/2014/main" id="{6A7042FF-0413-48E2-AFB8-C316F3C65379}"/>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4184BDC9-0291-4252-B88E-C2AB53C53556}"/>
              </a:ext>
            </a:extLst>
          </p:cNvPr>
          <p:cNvSpPr>
            <a:spLocks noGrp="1"/>
          </p:cNvSpPr>
          <p:nvPr>
            <p:ph type="body" sz="quarter" idx="14"/>
          </p:nvPr>
        </p:nvSpPr>
        <p:spPr>
          <a:xfrm>
            <a:off x="200651" y="958048"/>
            <a:ext cx="8710612" cy="4629985"/>
          </a:xfrm>
        </p:spPr>
        <p:txBody>
          <a:bodyPr/>
          <a:lstStyle/>
          <a:p>
            <a:pPr marL="342900" indent="-342900">
              <a:buFont typeface="Arial" panose="020B0604020202020204" pitchFamily="34" charset="0"/>
              <a:buChar char="•"/>
            </a:pPr>
            <a:r>
              <a:rPr lang="en-US" dirty="0"/>
              <a:t>Many more deaths in women of childbearing potential, sexual transmissions, and perinatal transmissions would be averted than neural tube defects occurring with a strategy of DTG for all.</a:t>
            </a:r>
          </a:p>
          <a:p>
            <a:pPr marL="342900" indent="-342900">
              <a:buFont typeface="Arial" panose="020B0604020202020204" pitchFamily="34" charset="0"/>
              <a:buChar char="•"/>
            </a:pPr>
            <a:r>
              <a:rPr lang="en-US" dirty="0"/>
              <a:t>Excess deaths on EFV increase as the rate of pretreatment NNRTI drug resistance increases.</a:t>
            </a:r>
          </a:p>
          <a:p>
            <a:pPr marL="342900" indent="-342900">
              <a:buFont typeface="Arial" panose="020B0604020202020204" pitchFamily="34" charset="0"/>
              <a:buChar char="•"/>
            </a:pPr>
            <a:r>
              <a:rPr lang="en-US" dirty="0"/>
              <a:t>Women should be counseled regarding benefits and risks to allow informed decision making.</a:t>
            </a:r>
          </a:p>
          <a:p>
            <a:pPr marL="342900" indent="-342900">
              <a:buFont typeface="Arial" panose="020B0604020202020204" pitchFamily="34" charset="0"/>
              <a:buChar char="•"/>
            </a:pPr>
            <a:r>
              <a:rPr lang="en-US" dirty="0"/>
              <a:t>Contraception should be available to women who desire it but should not be a condition for DTG prescription.</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98653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9540" y="506700"/>
            <a:ext cx="9579769" cy="5336381"/>
          </a:xfrm>
          <a:prstGeom prst="rect">
            <a:avLst/>
          </a:prstGeom>
        </p:spPr>
      </p:pic>
    </p:spTree>
    <p:extLst>
      <p:ext uri="{BB962C8B-B14F-4D97-AF65-F5344CB8AC3E}">
        <p14:creationId xmlns:p14="http://schemas.microsoft.com/office/powerpoint/2010/main" val="2582811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EC4F5B-54FF-4B8A-984B-4997FBD6A3DC}"/>
              </a:ext>
            </a:extLst>
          </p:cNvPr>
          <p:cNvSpPr>
            <a:spLocks noGrp="1"/>
          </p:cNvSpPr>
          <p:nvPr>
            <p:ph type="body" sz="quarter" idx="13"/>
          </p:nvPr>
        </p:nvSpPr>
        <p:spPr/>
        <p:txBody>
          <a:bodyPr>
            <a:normAutofit/>
          </a:bodyPr>
          <a:lstStyle/>
          <a:p>
            <a:r>
              <a:rPr lang="en-US" dirty="0"/>
              <a:t>Conclusions</a:t>
            </a:r>
          </a:p>
        </p:txBody>
      </p:sp>
      <p:sp>
        <p:nvSpPr>
          <p:cNvPr id="5" name="Text Placeholder 4">
            <a:extLst>
              <a:ext uri="{FF2B5EF4-FFF2-40B4-BE49-F238E27FC236}">
                <a16:creationId xmlns:a16="http://schemas.microsoft.com/office/drawing/2014/main" id="{0C1D7F34-BE23-4B1C-93CE-C39B4253C433}"/>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6BE78375-1C7A-4913-82E7-C502102D439E}"/>
              </a:ext>
            </a:extLst>
          </p:cNvPr>
          <p:cNvSpPr>
            <a:spLocks noGrp="1"/>
          </p:cNvSpPr>
          <p:nvPr>
            <p:ph type="body" sz="quarter" idx="14"/>
          </p:nvPr>
        </p:nvSpPr>
        <p:spPr>
          <a:xfrm>
            <a:off x="200651" y="958048"/>
            <a:ext cx="8710612" cy="4834144"/>
          </a:xfrm>
        </p:spPr>
        <p:txBody>
          <a:bodyPr/>
          <a:lstStyle/>
          <a:p>
            <a:r>
              <a:rPr lang="en-US" dirty="0"/>
              <a:t>PEPFAR remains committed to broad implementation of DTG-based regimens as first and second line treatment as required in COP19 guidance. </a:t>
            </a:r>
          </a:p>
          <a:p>
            <a:r>
              <a:rPr lang="en-US" dirty="0"/>
              <a:t>We continue to work closely with our country teams to advocate for broader availability of DTG for women and to provide resources for implementation. </a:t>
            </a:r>
          </a:p>
          <a:p>
            <a:r>
              <a:rPr lang="en-US" dirty="0"/>
              <a:t>The community of women living with HIV must be included in decision making at every level. </a:t>
            </a:r>
          </a:p>
          <a:p>
            <a:r>
              <a:rPr lang="en-US" dirty="0"/>
              <a:t>We support integration of reproductive health services into HIV care.</a:t>
            </a:r>
          </a:p>
          <a:p>
            <a:r>
              <a:rPr lang="en-US" dirty="0"/>
              <a:t>PEPFAR is supporting multiple efforts to obtain additional data on BD risk and supporting ongoing birth defect surveillance in Uganda and Malawi. </a:t>
            </a:r>
          </a:p>
        </p:txBody>
      </p:sp>
    </p:spTree>
    <p:extLst>
      <p:ext uri="{BB962C8B-B14F-4D97-AF65-F5344CB8AC3E}">
        <p14:creationId xmlns:p14="http://schemas.microsoft.com/office/powerpoint/2010/main" val="1084906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530" y="203817"/>
            <a:ext cx="9032358" cy="775597"/>
          </a:xfrm>
        </p:spPr>
        <p:txBody>
          <a:bodyPr/>
          <a:lstStyle/>
          <a:p>
            <a:r>
              <a:rPr lang="en-US" sz="2800" dirty="0"/>
              <a:t>Adult 1</a:t>
            </a:r>
            <a:r>
              <a:rPr lang="en-US" sz="2800" baseline="30000" dirty="0"/>
              <a:t>st</a:t>
            </a:r>
            <a:r>
              <a:rPr lang="en-US" sz="2800" dirty="0"/>
              <a:t>-Line ARV Global Demand in PEPFAR Countries</a:t>
            </a:r>
          </a:p>
        </p:txBody>
      </p:sp>
      <p:sp>
        <p:nvSpPr>
          <p:cNvPr id="4" name="Text Placeholder 3">
            <a:extLst>
              <a:ext uri="{FF2B5EF4-FFF2-40B4-BE49-F238E27FC236}">
                <a16:creationId xmlns:a16="http://schemas.microsoft.com/office/drawing/2014/main" id="{F11FE3A4-297D-4AF3-AEED-54BDB895BA55}"/>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3A8912E5-7ECE-4BE2-8AF4-981F8D72C1E5}"/>
              </a:ext>
            </a:extLst>
          </p:cNvPr>
          <p:cNvSpPr>
            <a:spLocks noGrp="1"/>
          </p:cNvSpPr>
          <p:nvPr>
            <p:ph type="body" sz="quarter" idx="14"/>
          </p:nvPr>
        </p:nvSpPr>
        <p:spPr/>
        <p:txBody>
          <a:bodyPr/>
          <a:lstStyle/>
          <a:p>
            <a:endParaRPr lang="en-US"/>
          </a:p>
        </p:txBody>
      </p:sp>
      <p:pic>
        <p:nvPicPr>
          <p:cNvPr id="5" name="Picture 4"/>
          <p:cNvPicPr>
            <a:picLocks noChangeAspect="1"/>
          </p:cNvPicPr>
          <p:nvPr/>
        </p:nvPicPr>
        <p:blipFill>
          <a:blip r:embed="rId2"/>
          <a:stretch>
            <a:fillRect/>
          </a:stretch>
        </p:blipFill>
        <p:spPr>
          <a:xfrm>
            <a:off x="634181" y="1017640"/>
            <a:ext cx="7905135" cy="4689986"/>
          </a:xfrm>
          <a:prstGeom prst="rect">
            <a:avLst/>
          </a:prstGeom>
        </p:spPr>
      </p:pic>
      <p:pic>
        <p:nvPicPr>
          <p:cNvPr id="7" name="Picture 6"/>
          <p:cNvPicPr>
            <a:picLocks noChangeAspect="1"/>
          </p:cNvPicPr>
          <p:nvPr/>
        </p:nvPicPr>
        <p:blipFill>
          <a:blip r:embed="rId3"/>
          <a:stretch>
            <a:fillRect/>
          </a:stretch>
        </p:blipFill>
        <p:spPr>
          <a:xfrm>
            <a:off x="661653" y="5808789"/>
            <a:ext cx="5962405" cy="402371"/>
          </a:xfrm>
          <a:prstGeom prst="rect">
            <a:avLst/>
          </a:prstGeom>
        </p:spPr>
      </p:pic>
    </p:spTree>
    <p:extLst>
      <p:ext uri="{BB962C8B-B14F-4D97-AF65-F5344CB8AC3E}">
        <p14:creationId xmlns:p14="http://schemas.microsoft.com/office/powerpoint/2010/main" val="4272298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PFAR-Logo-Color-Tagline-Transparent-White.gif"/>
          <p:cNvPicPr>
            <a:picLocks noChangeAspect="1"/>
          </p:cNvPicPr>
          <p:nvPr/>
        </p:nvPicPr>
        <p:blipFill>
          <a:blip r:embed="rId2" cstate="print"/>
          <a:stretch>
            <a:fillRect/>
          </a:stretch>
        </p:blipFill>
        <p:spPr>
          <a:xfrm>
            <a:off x="3860757" y="4765869"/>
            <a:ext cx="1422487" cy="514982"/>
          </a:xfrm>
          <a:prstGeom prst="rect">
            <a:avLst/>
          </a:prstGeom>
        </p:spPr>
      </p:pic>
      <p:sp>
        <p:nvSpPr>
          <p:cNvPr id="14" name="Rectangle 13"/>
          <p:cNvSpPr/>
          <p:nvPr/>
        </p:nvSpPr>
        <p:spPr>
          <a:xfrm>
            <a:off x="1114425" y="842962"/>
            <a:ext cx="6886575" cy="5157788"/>
          </a:xfrm>
          <a:prstGeom prst="rect">
            <a:avLst/>
          </a:prstGeom>
          <a:blipFill dpi="0" rotWithShape="1">
            <a:blip r:embed="rId3">
              <a:alphaModFix amt="16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035133" y="2822529"/>
            <a:ext cx="908976" cy="1044044"/>
          </a:xfrm>
          <a:prstGeom prst="rect">
            <a:avLst/>
          </a:prstGeom>
          <a:blipFill dpi="0" rotWithShape="1">
            <a:blip r:embed="rId4"/>
            <a:srcRect/>
            <a:stretch>
              <a:fillRect l="6" t="-1" r="-1" b="-147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p:cNvSpPr>
            <a:spLocks noGrp="1"/>
          </p:cNvSpPr>
          <p:nvPr>
            <p:ph type="title"/>
          </p:nvPr>
        </p:nvSpPr>
        <p:spPr>
          <a:xfrm>
            <a:off x="2954345" y="2985731"/>
            <a:ext cx="4049921" cy="834138"/>
          </a:xfrm>
        </p:spPr>
        <p:txBody>
          <a:bodyPr/>
          <a:lstStyle/>
          <a:p>
            <a:r>
              <a:rPr lang="en-US" sz="6000" dirty="0"/>
              <a:t>Thank You</a:t>
            </a:r>
          </a:p>
        </p:txBody>
      </p:sp>
      <p:sp>
        <p:nvSpPr>
          <p:cNvPr id="11" name="Rectangle 10"/>
          <p:cNvSpPr/>
          <p:nvPr/>
        </p:nvSpPr>
        <p:spPr>
          <a:xfrm>
            <a:off x="1941360" y="3835141"/>
            <a:ext cx="5212080" cy="62862"/>
          </a:xfrm>
          <a:prstGeom prst="rect">
            <a:avLst/>
          </a:prstGeom>
          <a:solidFill>
            <a:srgbClr val="931A1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Tree>
    <p:extLst>
      <p:ext uri="{BB962C8B-B14F-4D97-AF65-F5344CB8AC3E}">
        <p14:creationId xmlns:p14="http://schemas.microsoft.com/office/powerpoint/2010/main" val="321226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F4198CB-535F-4FF2-928A-16B3E505B756}"/>
              </a:ext>
            </a:extLst>
          </p:cNvPr>
          <p:cNvSpPr>
            <a:spLocks noGrp="1"/>
          </p:cNvSpPr>
          <p:nvPr>
            <p:ph type="body" sz="quarter" idx="13"/>
          </p:nvPr>
        </p:nvSpPr>
        <p:spPr>
          <a:xfrm>
            <a:off x="143131" y="69550"/>
            <a:ext cx="8768132" cy="830997"/>
          </a:xfrm>
        </p:spPr>
        <p:txBody>
          <a:bodyPr/>
          <a:lstStyle/>
          <a:p>
            <a:r>
              <a:rPr lang="en-US" sz="2800" dirty="0"/>
              <a:t>HIV RNA &lt; 50 copies/mL and CD4 response in the SINGLE trial </a:t>
            </a:r>
            <a:r>
              <a:rPr lang="fr-FR" sz="1800" dirty="0"/>
              <a:t>J Acquir Immune </a:t>
            </a:r>
            <a:r>
              <a:rPr lang="fr-FR" sz="1800" dirty="0" err="1"/>
              <a:t>Defic</a:t>
            </a:r>
            <a:r>
              <a:rPr lang="fr-FR" sz="1800" dirty="0"/>
              <a:t> </a:t>
            </a:r>
            <a:r>
              <a:rPr lang="fr-FR" sz="1800" dirty="0" err="1"/>
              <a:t>Syndr</a:t>
            </a:r>
            <a:r>
              <a:rPr lang="fr-FR" sz="1800" dirty="0"/>
              <a:t>  2015</a:t>
            </a:r>
            <a:r>
              <a:rPr lang="fr-FR" dirty="0"/>
              <a:t> </a:t>
            </a:r>
            <a:r>
              <a:rPr lang="fr-FR" sz="1800" dirty="0"/>
              <a:t>Dec 15; 70(5): 515–519</a:t>
            </a:r>
            <a:endParaRPr lang="en-US" sz="1800" dirty="0"/>
          </a:p>
        </p:txBody>
      </p:sp>
      <p:sp>
        <p:nvSpPr>
          <p:cNvPr id="7" name="Text Placeholder 6">
            <a:extLst>
              <a:ext uri="{FF2B5EF4-FFF2-40B4-BE49-F238E27FC236}">
                <a16:creationId xmlns:a16="http://schemas.microsoft.com/office/drawing/2014/main" id="{CA4325B0-48DF-4A6F-8CB1-D3F93E6D92B0}"/>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B3670FA0-8814-4CE9-9D70-A6823C9D8B68}"/>
              </a:ext>
            </a:extLst>
          </p:cNvPr>
          <p:cNvSpPr>
            <a:spLocks noGrp="1"/>
          </p:cNvSpPr>
          <p:nvPr>
            <p:ph type="body" sz="quarter" idx="14"/>
          </p:nvPr>
        </p:nvSpPr>
        <p:spPr/>
        <p:txBody>
          <a:bodyPr/>
          <a:lstStyle/>
          <a:p>
            <a:endParaRPr lang="en-US"/>
          </a:p>
        </p:txBody>
      </p:sp>
      <p:pic>
        <p:nvPicPr>
          <p:cNvPr id="4" name="Picture 3">
            <a:extLst>
              <a:ext uri="{FF2B5EF4-FFF2-40B4-BE49-F238E27FC236}">
                <a16:creationId xmlns:a16="http://schemas.microsoft.com/office/drawing/2014/main" id="{30F37D7E-83CC-4514-82FD-FC5669E60289}"/>
              </a:ext>
            </a:extLst>
          </p:cNvPr>
          <p:cNvPicPr>
            <a:picLocks noChangeAspect="1"/>
          </p:cNvPicPr>
          <p:nvPr/>
        </p:nvPicPr>
        <p:blipFill>
          <a:blip r:embed="rId2"/>
          <a:stretch>
            <a:fillRect/>
          </a:stretch>
        </p:blipFill>
        <p:spPr>
          <a:xfrm>
            <a:off x="0" y="926987"/>
            <a:ext cx="9144000" cy="5166451"/>
          </a:xfrm>
          <a:prstGeom prst="rect">
            <a:avLst/>
          </a:prstGeom>
        </p:spPr>
      </p:pic>
    </p:spTree>
    <p:extLst>
      <p:ext uri="{BB962C8B-B14F-4D97-AF65-F5344CB8AC3E}">
        <p14:creationId xmlns:p14="http://schemas.microsoft.com/office/powerpoint/2010/main" val="211374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4" t="21375"/>
          <a:stretch/>
        </p:blipFill>
        <p:spPr>
          <a:xfrm>
            <a:off x="286458" y="1307804"/>
            <a:ext cx="8230905" cy="4439093"/>
          </a:xfrm>
          <a:prstGeom prst="rect">
            <a:avLst/>
          </a:prstGeom>
        </p:spPr>
      </p:pic>
      <p:sp>
        <p:nvSpPr>
          <p:cNvPr id="3" name="Text Placeholder 2">
            <a:extLst>
              <a:ext uri="{FF2B5EF4-FFF2-40B4-BE49-F238E27FC236}">
                <a16:creationId xmlns:a16="http://schemas.microsoft.com/office/drawing/2014/main" id="{136915F1-0422-492E-BB08-F18CAF78C76A}"/>
              </a:ext>
            </a:extLst>
          </p:cNvPr>
          <p:cNvSpPr>
            <a:spLocks noGrp="1"/>
          </p:cNvSpPr>
          <p:nvPr>
            <p:ph type="body" sz="quarter" idx="13"/>
          </p:nvPr>
        </p:nvSpPr>
        <p:spPr>
          <a:xfrm>
            <a:off x="172514" y="203817"/>
            <a:ext cx="9125657" cy="886397"/>
          </a:xfrm>
        </p:spPr>
        <p:txBody>
          <a:bodyPr/>
          <a:lstStyle/>
          <a:p>
            <a:r>
              <a:rPr lang="en-US" dirty="0"/>
              <a:t>NAMSAL HIV RNA Suppression at Week 48 (ITT)</a:t>
            </a:r>
          </a:p>
        </p:txBody>
      </p:sp>
      <p:sp>
        <p:nvSpPr>
          <p:cNvPr id="4" name="Text Placeholder 3">
            <a:extLst>
              <a:ext uri="{FF2B5EF4-FFF2-40B4-BE49-F238E27FC236}">
                <a16:creationId xmlns:a16="http://schemas.microsoft.com/office/drawing/2014/main" id="{C245BB68-5434-492E-A730-6605B35D3E3A}"/>
              </a:ext>
            </a:extLst>
          </p:cNvPr>
          <p:cNvSpPr>
            <a:spLocks noGrp="1"/>
          </p:cNvSpPr>
          <p:nvPr>
            <p:ph type="body" sz="quarter" idx="14"/>
          </p:nvPr>
        </p:nvSpPr>
        <p:spPr>
          <a:xfrm>
            <a:off x="46605" y="761637"/>
            <a:ext cx="8710612" cy="2370392"/>
          </a:xfrm>
        </p:spPr>
        <p:txBody>
          <a:bodyPr/>
          <a:lstStyle/>
          <a:p>
            <a:endParaRPr lang="en-US" dirty="0"/>
          </a:p>
        </p:txBody>
      </p:sp>
      <p:sp>
        <p:nvSpPr>
          <p:cNvPr id="5" name="Text Placeholder 4">
            <a:extLst>
              <a:ext uri="{FF2B5EF4-FFF2-40B4-BE49-F238E27FC236}">
                <a16:creationId xmlns:a16="http://schemas.microsoft.com/office/drawing/2014/main" id="{D6326E72-6DBD-45BD-8047-C6432DA26963}"/>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22538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D9C4D5-6749-41D7-B34A-895904F362B9}"/>
              </a:ext>
            </a:extLst>
          </p:cNvPr>
          <p:cNvSpPr>
            <a:spLocks noGrp="1"/>
          </p:cNvSpPr>
          <p:nvPr>
            <p:ph type="body" sz="quarter" idx="13"/>
          </p:nvPr>
        </p:nvSpPr>
        <p:spPr/>
        <p:txBody>
          <a:bodyPr/>
          <a:lstStyle/>
          <a:p>
            <a:r>
              <a:rPr lang="en-US" dirty="0"/>
              <a:t>48 week outcomes in NAMSAL</a:t>
            </a:r>
          </a:p>
        </p:txBody>
      </p:sp>
      <p:sp>
        <p:nvSpPr>
          <p:cNvPr id="5" name="Text Placeholder 4">
            <a:extLst>
              <a:ext uri="{FF2B5EF4-FFF2-40B4-BE49-F238E27FC236}">
                <a16:creationId xmlns:a16="http://schemas.microsoft.com/office/drawing/2014/main" id="{58BED0BE-6D2A-4737-B061-F67E7AEB6B58}"/>
              </a:ext>
            </a:extLst>
          </p:cNvPr>
          <p:cNvSpPr>
            <a:spLocks noGrp="1"/>
          </p:cNvSpPr>
          <p:nvPr>
            <p:ph type="body" sz="quarter" idx="14"/>
          </p:nvPr>
        </p:nvSpPr>
        <p:spPr/>
        <p:txBody>
          <a:bodyPr/>
          <a:lstStyle/>
          <a:p>
            <a:endParaRPr lang="en-US" dirty="0"/>
          </a:p>
        </p:txBody>
      </p:sp>
      <p:sp>
        <p:nvSpPr>
          <p:cNvPr id="6" name="Text Placeholder 5">
            <a:extLst>
              <a:ext uri="{FF2B5EF4-FFF2-40B4-BE49-F238E27FC236}">
                <a16:creationId xmlns:a16="http://schemas.microsoft.com/office/drawing/2014/main" id="{EA46500B-12C2-4E3A-A61C-6418E9E438CE}"/>
              </a:ext>
            </a:extLst>
          </p:cNvPr>
          <p:cNvSpPr>
            <a:spLocks noGrp="1"/>
          </p:cNvSpPr>
          <p:nvPr>
            <p:ph type="body" sz="quarter" idx="15"/>
          </p:nvPr>
        </p:nvSpPr>
        <p:spPr/>
        <p:txBody>
          <a:bodyPr/>
          <a:lstStyle/>
          <a:p>
            <a:endParaRPr lang="en-US"/>
          </a:p>
        </p:txBody>
      </p:sp>
      <p:pic>
        <p:nvPicPr>
          <p:cNvPr id="9" name="Picture 8"/>
          <p:cNvPicPr>
            <a:picLocks noChangeAspect="1"/>
          </p:cNvPicPr>
          <p:nvPr/>
        </p:nvPicPr>
        <p:blipFill>
          <a:blip r:embed="rId2"/>
          <a:stretch>
            <a:fillRect/>
          </a:stretch>
        </p:blipFill>
        <p:spPr>
          <a:xfrm>
            <a:off x="171450" y="869521"/>
            <a:ext cx="8305827" cy="4917838"/>
          </a:xfrm>
          <a:prstGeom prst="rect">
            <a:avLst/>
          </a:prstGeom>
          <a:noFill/>
          <a:ln>
            <a:solidFill>
              <a:srgbClr val="F47C20"/>
            </a:solidFill>
          </a:ln>
        </p:spPr>
      </p:pic>
      <p:sp>
        <p:nvSpPr>
          <p:cNvPr id="10" name="Rounded Rectangle 9"/>
          <p:cNvSpPr/>
          <p:nvPr/>
        </p:nvSpPr>
        <p:spPr>
          <a:xfrm>
            <a:off x="5766486" y="1577900"/>
            <a:ext cx="947352" cy="3438944"/>
          </a:xfrm>
          <a:prstGeom prst="roundRect">
            <a:avLst/>
          </a:prstGeom>
          <a:noFill/>
          <a:ln w="28575">
            <a:solidFill>
              <a:srgbClr val="F47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43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F775C3-3D23-4C1D-A577-228DF5FADE0F}"/>
              </a:ext>
            </a:extLst>
          </p:cNvPr>
          <p:cNvPicPr>
            <a:picLocks noChangeAspect="1"/>
          </p:cNvPicPr>
          <p:nvPr/>
        </p:nvPicPr>
        <p:blipFill rotWithShape="1">
          <a:blip r:embed="rId3"/>
          <a:srcRect l="2458" b="15634"/>
          <a:stretch/>
        </p:blipFill>
        <p:spPr>
          <a:xfrm>
            <a:off x="224724" y="59023"/>
            <a:ext cx="8919275" cy="4892686"/>
          </a:xfrm>
          <a:prstGeom prst="rect">
            <a:avLst/>
          </a:prstGeom>
        </p:spPr>
      </p:pic>
      <p:pic>
        <p:nvPicPr>
          <p:cNvPr id="9" name="Picture 8">
            <a:extLst>
              <a:ext uri="{FF2B5EF4-FFF2-40B4-BE49-F238E27FC236}">
                <a16:creationId xmlns:a16="http://schemas.microsoft.com/office/drawing/2014/main" id="{121E1DB3-5D00-41CC-A001-53E3DD54C0F5}"/>
              </a:ext>
            </a:extLst>
          </p:cNvPr>
          <p:cNvPicPr>
            <a:picLocks noChangeAspect="1"/>
          </p:cNvPicPr>
          <p:nvPr/>
        </p:nvPicPr>
        <p:blipFill rotWithShape="1">
          <a:blip r:embed="rId4"/>
          <a:srcRect l="-3590" t="-8475" r="2872" b="8475"/>
          <a:stretch/>
        </p:blipFill>
        <p:spPr>
          <a:xfrm>
            <a:off x="0" y="4726983"/>
            <a:ext cx="8694552" cy="914400"/>
          </a:xfrm>
          <a:prstGeom prst="rect">
            <a:avLst/>
          </a:prstGeom>
        </p:spPr>
      </p:pic>
      <p:pic>
        <p:nvPicPr>
          <p:cNvPr id="10" name="Picture 9">
            <a:extLst>
              <a:ext uri="{FF2B5EF4-FFF2-40B4-BE49-F238E27FC236}">
                <a16:creationId xmlns:a16="http://schemas.microsoft.com/office/drawing/2014/main" id="{4FCA5854-4DF3-4BF2-ADFA-4F3B45743982}"/>
              </a:ext>
            </a:extLst>
          </p:cNvPr>
          <p:cNvPicPr>
            <a:picLocks noChangeAspect="1"/>
          </p:cNvPicPr>
          <p:nvPr/>
        </p:nvPicPr>
        <p:blipFill>
          <a:blip r:embed="rId5"/>
          <a:stretch>
            <a:fillRect/>
          </a:stretch>
        </p:blipFill>
        <p:spPr>
          <a:xfrm>
            <a:off x="0" y="5703376"/>
            <a:ext cx="9144000" cy="1281621"/>
          </a:xfrm>
          <a:prstGeom prst="rect">
            <a:avLst/>
          </a:prstGeom>
        </p:spPr>
      </p:pic>
    </p:spTree>
    <p:extLst>
      <p:ext uri="{BB962C8B-B14F-4D97-AF65-F5344CB8AC3E}">
        <p14:creationId xmlns:p14="http://schemas.microsoft.com/office/powerpoint/2010/main" val="279139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09" t="12967"/>
          <a:stretch/>
        </p:blipFill>
        <p:spPr>
          <a:xfrm>
            <a:off x="563525" y="1499191"/>
            <a:ext cx="8033467" cy="4501560"/>
          </a:xfrm>
          <a:prstGeom prst="rect">
            <a:avLst/>
          </a:prstGeom>
        </p:spPr>
      </p:pic>
      <p:sp>
        <p:nvSpPr>
          <p:cNvPr id="3" name="Text Placeholder 2">
            <a:extLst>
              <a:ext uri="{FF2B5EF4-FFF2-40B4-BE49-F238E27FC236}">
                <a16:creationId xmlns:a16="http://schemas.microsoft.com/office/drawing/2014/main" id="{76D4D11C-429E-415C-85CC-6BBFF062F0C3}"/>
              </a:ext>
            </a:extLst>
          </p:cNvPr>
          <p:cNvSpPr>
            <a:spLocks noGrp="1"/>
          </p:cNvSpPr>
          <p:nvPr>
            <p:ph type="body" sz="quarter" idx="13"/>
          </p:nvPr>
        </p:nvSpPr>
        <p:spPr>
          <a:xfrm>
            <a:off x="143131" y="52898"/>
            <a:ext cx="8768132" cy="775597"/>
          </a:xfrm>
        </p:spPr>
        <p:txBody>
          <a:bodyPr/>
          <a:lstStyle/>
          <a:p>
            <a:r>
              <a:rPr lang="en-US" sz="2800" dirty="0"/>
              <a:t>Emergence of resistance significantly more frequent in the EFV400 mg arm in NAMSAL</a:t>
            </a:r>
          </a:p>
        </p:txBody>
      </p:sp>
      <p:sp>
        <p:nvSpPr>
          <p:cNvPr id="4" name="Text Placeholder 3">
            <a:extLst>
              <a:ext uri="{FF2B5EF4-FFF2-40B4-BE49-F238E27FC236}">
                <a16:creationId xmlns:a16="http://schemas.microsoft.com/office/drawing/2014/main" id="{BD89E428-B5B5-4725-A67F-56F9824573CF}"/>
              </a:ext>
            </a:extLst>
          </p:cNvPr>
          <p:cNvSpPr>
            <a:spLocks noGrp="1"/>
          </p:cNvSpPr>
          <p:nvPr>
            <p:ph type="body" sz="quarter" idx="14"/>
          </p:nvPr>
        </p:nvSpPr>
        <p:spPr/>
        <p:txBody>
          <a:bodyPr/>
          <a:lstStyle/>
          <a:p>
            <a:endParaRPr lang="en-US" dirty="0"/>
          </a:p>
        </p:txBody>
      </p:sp>
      <p:sp>
        <p:nvSpPr>
          <p:cNvPr id="5" name="Text Placeholder 4">
            <a:extLst>
              <a:ext uri="{FF2B5EF4-FFF2-40B4-BE49-F238E27FC236}">
                <a16:creationId xmlns:a16="http://schemas.microsoft.com/office/drawing/2014/main" id="{68B4BE1D-0CEA-4012-BF8F-4B6D26E180A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7467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C881E2-30D7-4D30-B9A7-421F4F4039BD}"/>
              </a:ext>
            </a:extLst>
          </p:cNvPr>
          <p:cNvSpPr>
            <a:spLocks noGrp="1"/>
          </p:cNvSpPr>
          <p:nvPr>
            <p:ph type="body" sz="quarter" idx="13"/>
          </p:nvPr>
        </p:nvSpPr>
        <p:spPr>
          <a:xfrm>
            <a:off x="74911" y="82193"/>
            <a:ext cx="8930388" cy="1551046"/>
          </a:xfrm>
        </p:spPr>
        <p:txBody>
          <a:bodyPr/>
          <a:lstStyle/>
          <a:p>
            <a:r>
              <a:rPr lang="en-US" sz="2400" dirty="0"/>
              <a:t>Pre-treatment drug resistance was &gt; 10% among women in all African countries with results (WHO 2019 report, testing 2014-18)</a:t>
            </a:r>
          </a:p>
          <a:p>
            <a:endParaRPr lang="en-US" dirty="0"/>
          </a:p>
        </p:txBody>
      </p:sp>
      <p:sp>
        <p:nvSpPr>
          <p:cNvPr id="3" name="Text Placeholder 2">
            <a:extLst>
              <a:ext uri="{FF2B5EF4-FFF2-40B4-BE49-F238E27FC236}">
                <a16:creationId xmlns:a16="http://schemas.microsoft.com/office/drawing/2014/main" id="{C921AB1D-AB29-4CFD-845E-13D824FCBE2A}"/>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CAFBBCCE-66E2-4FF6-A518-6E40B26FB379}"/>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1C2DA420-381C-4748-BD98-54FA4DAB3DA5}"/>
              </a:ext>
            </a:extLst>
          </p:cNvPr>
          <p:cNvPicPr>
            <a:picLocks noChangeAspect="1"/>
          </p:cNvPicPr>
          <p:nvPr/>
        </p:nvPicPr>
        <p:blipFill>
          <a:blip r:embed="rId2"/>
          <a:stretch>
            <a:fillRect/>
          </a:stretch>
        </p:blipFill>
        <p:spPr>
          <a:xfrm>
            <a:off x="-1" y="801384"/>
            <a:ext cx="9149137" cy="5452432"/>
          </a:xfrm>
          <a:prstGeom prst="rect">
            <a:avLst/>
          </a:prstGeom>
        </p:spPr>
      </p:pic>
    </p:spTree>
    <p:extLst>
      <p:ext uri="{BB962C8B-B14F-4D97-AF65-F5344CB8AC3E}">
        <p14:creationId xmlns:p14="http://schemas.microsoft.com/office/powerpoint/2010/main" val="69154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F32E87C1-FD34-442E-840D-2F6858CE0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 Placeholder 1">
            <a:extLst>
              <a:ext uri="{FF2B5EF4-FFF2-40B4-BE49-F238E27FC236}">
                <a16:creationId xmlns:a16="http://schemas.microsoft.com/office/drawing/2014/main" id="{3925D22F-B433-41A7-9A4E-585D7626D814}"/>
              </a:ext>
            </a:extLst>
          </p:cNvPr>
          <p:cNvSpPr>
            <a:spLocks noGrp="1"/>
          </p:cNvSpPr>
          <p:nvPr>
            <p:ph type="body" sz="quarter" idx="13"/>
          </p:nvPr>
        </p:nvSpPr>
        <p:spPr>
          <a:xfrm>
            <a:off x="274236" y="36474"/>
            <a:ext cx="8768132" cy="1734834"/>
          </a:xfrm>
        </p:spPr>
        <p:txBody>
          <a:bodyPr/>
          <a:lstStyle/>
          <a:p>
            <a:r>
              <a:rPr lang="en-US" altLang="en-US" sz="2800" b="1" dirty="0">
                <a:cs typeface="Arial Unicode MS" pitchFamily="32" charset="0"/>
              </a:rPr>
              <a:t>Neural-Tube Defects in Infants According to Maternal ART Exposure Group and HIV Infection Status.</a:t>
            </a:r>
          </a:p>
          <a:p>
            <a:endParaRPr lang="en-US" dirty="0"/>
          </a:p>
        </p:txBody>
      </p:sp>
      <p:sp>
        <p:nvSpPr>
          <p:cNvPr id="4" name="Text Placeholder 3">
            <a:extLst>
              <a:ext uri="{FF2B5EF4-FFF2-40B4-BE49-F238E27FC236}">
                <a16:creationId xmlns:a16="http://schemas.microsoft.com/office/drawing/2014/main" id="{1E50F1D5-0D1D-4EAF-B67A-5063D5141181}"/>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ECE68B78-3092-4B00-BE4B-1071FBA6506F}"/>
              </a:ext>
            </a:extLst>
          </p:cNvPr>
          <p:cNvSpPr>
            <a:spLocks noGrp="1"/>
          </p:cNvSpPr>
          <p:nvPr>
            <p:ph type="body" sz="quarter" idx="14"/>
          </p:nvPr>
        </p:nvSpPr>
        <p:spPr/>
        <p:txBody>
          <a:bodyPr/>
          <a:lstStyle/>
          <a:p>
            <a:endParaRPr lang="en-US" dirty="0"/>
          </a:p>
        </p:txBody>
      </p:sp>
      <p:sp>
        <p:nvSpPr>
          <p:cNvPr id="3075" name="Rectangle 2">
            <a:extLst>
              <a:ext uri="{FF2B5EF4-FFF2-40B4-BE49-F238E27FC236}">
                <a16:creationId xmlns:a16="http://schemas.microsoft.com/office/drawing/2014/main" id="{55DAC0D1-42A4-49AC-8FFD-42C562442126}"/>
              </a:ext>
            </a:extLst>
          </p:cNvPr>
          <p:cNvSpPr>
            <a:spLocks noGrp="1" noChangeArrowheads="1"/>
          </p:cNvSpPr>
          <p:nvPr>
            <p:ph type="title" idx="4294967295"/>
          </p:nvPr>
        </p:nvSpPr>
        <p:spPr bwMode="auto">
          <a:xfrm>
            <a:off x="331787" y="5753715"/>
            <a:ext cx="6194425" cy="32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anchor="ctr" anchorCtr="0" compatLnSpc="1">
            <a:prstTxWarp prst="textNoShape">
              <a:avLst/>
            </a:prstTxWarp>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dirty="0">
                <a:cs typeface="Arial Unicode MS" pitchFamily="32" charset="0"/>
              </a:rPr>
              <a:t>R </a:t>
            </a:r>
            <a:r>
              <a:rPr lang="en-US" altLang="en-US" sz="1059" b="1" dirty="0" err="1">
                <a:cs typeface="Arial Unicode MS" pitchFamily="32" charset="0"/>
              </a:rPr>
              <a:t>Zash</a:t>
            </a:r>
            <a:r>
              <a:rPr lang="en-US" altLang="en-US" sz="1059" b="1" dirty="0">
                <a:cs typeface="Arial Unicode MS" pitchFamily="32" charset="0"/>
              </a:rPr>
              <a:t> et al. N </a:t>
            </a:r>
            <a:r>
              <a:rPr lang="en-US" altLang="en-US" sz="1059" b="1" dirty="0" err="1">
                <a:cs typeface="Arial Unicode MS" pitchFamily="32" charset="0"/>
              </a:rPr>
              <a:t>Engl</a:t>
            </a:r>
            <a:r>
              <a:rPr lang="en-US" altLang="en-US" sz="1059" b="1" dirty="0">
                <a:cs typeface="Arial Unicode MS" pitchFamily="32" charset="0"/>
              </a:rPr>
              <a:t> J Med 2018;379:979-981.</a:t>
            </a:r>
          </a:p>
        </p:txBody>
      </p:sp>
      <p:pic>
        <p:nvPicPr>
          <p:cNvPr id="3076" name="Picture 3">
            <a:extLst>
              <a:ext uri="{FF2B5EF4-FFF2-40B4-BE49-F238E27FC236}">
                <a16:creationId xmlns:a16="http://schemas.microsoft.com/office/drawing/2014/main" id="{73CFC6CE-5CE8-4A9E-89ED-E5A47EA02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958048"/>
            <a:ext cx="7458916" cy="48283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AutoShape 4">
            <a:extLst>
              <a:ext uri="{FF2B5EF4-FFF2-40B4-BE49-F238E27FC236}">
                <a16:creationId xmlns:a16="http://schemas.microsoft.com/office/drawing/2014/main" id="{C8F537DC-D41C-4A06-8E04-CDD722934F94}"/>
              </a:ext>
            </a:extLst>
          </p:cNvPr>
          <p:cNvSpPr>
            <a:spLocks noChangeArrowheads="1"/>
          </p:cNvSpPr>
          <p:nvPr/>
        </p:nvSpPr>
        <p:spPr bwMode="auto">
          <a:xfrm>
            <a:off x="537883" y="292754"/>
            <a:ext cx="8068235" cy="645739"/>
          </a:xfrm>
          <a:custGeom>
            <a:avLst/>
            <a:gdLst>
              <a:gd name="T0" fmla="*/ 9144000 w 21600"/>
              <a:gd name="T1" fmla="*/ 365919 h 21600"/>
              <a:gd name="T2" fmla="*/ 4572000 w 21600"/>
              <a:gd name="T3" fmla="*/ 731837 h 21600"/>
              <a:gd name="T4" fmla="*/ 0 w 21600"/>
              <a:gd name="T5" fmla="*/ 365919 h 21600"/>
              <a:gd name="T6" fmla="*/ 4572000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panose="020B0604020202020204" pitchFamily="34" charset="0"/>
                <a:ea typeface="ＭＳ Ｐゴシック" panose="020B0600070205080204" pitchFamily="34" charset="-128"/>
              </a:defRPr>
            </a:lvl9pPr>
          </a:lstStyle>
          <a:p>
            <a:pPr algn="ctr" eaLnBrk="1" hangingPunct="1">
              <a:lnSpc>
                <a:spcPct val="97000"/>
              </a:lnSpc>
            </a:pPr>
            <a:endParaRPr lang="en-US" altLang="en-US" sz="2118" b="1" dirty="0">
              <a:solidFill>
                <a:schemeClr val="tx1"/>
              </a:solidFill>
              <a:cs typeface="Arial Unicode MS" pitchFamily="32" charset="0"/>
            </a:endParaRPr>
          </a:p>
        </p:txBody>
      </p:sp>
      <p:sp>
        <p:nvSpPr>
          <p:cNvPr id="7" name="TextBox 6">
            <a:extLst>
              <a:ext uri="{FF2B5EF4-FFF2-40B4-BE49-F238E27FC236}">
                <a16:creationId xmlns:a16="http://schemas.microsoft.com/office/drawing/2014/main" id="{0F3F5DA3-8428-1147-AAA7-D734CACBDD68}"/>
              </a:ext>
            </a:extLst>
          </p:cNvPr>
          <p:cNvSpPr txBox="1"/>
          <p:nvPr/>
        </p:nvSpPr>
        <p:spPr>
          <a:xfrm>
            <a:off x="4030701" y="1120675"/>
            <a:ext cx="4575417" cy="2862322"/>
          </a:xfrm>
          <a:prstGeom prst="rect">
            <a:avLst/>
          </a:prstGeom>
          <a:noFill/>
        </p:spPr>
        <p:txBody>
          <a:bodyPr wrap="square" rtlCol="0">
            <a:spAutoFit/>
          </a:bodyPr>
          <a:lstStyle/>
          <a:p>
            <a:pPr defTabSz="685800"/>
            <a:r>
              <a:rPr lang="en-US" b="1" dirty="0">
                <a:solidFill>
                  <a:prstClr val="black"/>
                </a:solidFill>
              </a:rPr>
              <a:t>Dolutegravir at conception</a:t>
            </a:r>
          </a:p>
          <a:p>
            <a:pPr defTabSz="685800"/>
            <a:endParaRPr lang="en-US" dirty="0">
              <a:solidFill>
                <a:prstClr val="black"/>
              </a:solidFill>
            </a:endParaRPr>
          </a:p>
          <a:p>
            <a:pPr defTabSz="685800"/>
            <a:r>
              <a:rPr lang="en-US" b="1" dirty="0">
                <a:solidFill>
                  <a:prstClr val="black"/>
                </a:solidFill>
              </a:rPr>
              <a:t>Neural tube defects </a:t>
            </a:r>
            <a:r>
              <a:rPr lang="en-US" dirty="0">
                <a:solidFill>
                  <a:prstClr val="black"/>
                </a:solidFill>
              </a:rPr>
              <a:t>in 4/426 pregnancies </a:t>
            </a:r>
          </a:p>
          <a:p>
            <a:pPr defTabSz="685800"/>
            <a:r>
              <a:rPr lang="en-US" b="1" dirty="0">
                <a:solidFill>
                  <a:prstClr val="black"/>
                </a:solidFill>
              </a:rPr>
              <a:t>(0.94%, 95% CI 0.37-2.4%)</a:t>
            </a:r>
          </a:p>
          <a:p>
            <a:pPr defTabSz="685800"/>
            <a:r>
              <a:rPr lang="en-US" dirty="0">
                <a:solidFill>
                  <a:srgbClr val="FF0000"/>
                </a:solidFill>
              </a:rPr>
              <a:t>Updated data at IAS 2018:</a:t>
            </a:r>
          </a:p>
          <a:p>
            <a:pPr defTabSz="685800"/>
            <a:r>
              <a:rPr lang="en-US" dirty="0">
                <a:solidFill>
                  <a:srgbClr val="FF0000"/>
                </a:solidFill>
              </a:rPr>
              <a:t>4/596 </a:t>
            </a:r>
            <a:r>
              <a:rPr lang="en-US" b="1" dirty="0">
                <a:solidFill>
                  <a:srgbClr val="FF0000"/>
                </a:solidFill>
              </a:rPr>
              <a:t>(0.67% CI 0.26-1.7%) </a:t>
            </a:r>
            <a:r>
              <a:rPr lang="en-US" sz="1400" dirty="0" err="1">
                <a:solidFill>
                  <a:srgbClr val="FF0000"/>
                </a:solidFill>
              </a:rPr>
              <a:t>Zash</a:t>
            </a:r>
            <a:r>
              <a:rPr lang="en-US" sz="1400" dirty="0">
                <a:solidFill>
                  <a:srgbClr val="FF0000"/>
                </a:solidFill>
              </a:rPr>
              <a:t> TUSY15</a:t>
            </a:r>
          </a:p>
          <a:p>
            <a:pPr defTabSz="685800"/>
            <a:r>
              <a:rPr lang="en-US" dirty="0">
                <a:solidFill>
                  <a:srgbClr val="002060"/>
                </a:solidFill>
              </a:rPr>
              <a:t>Updated data at IAS 2019: 5/1683, 0.30% (95% CI 0.13, 0.69)</a:t>
            </a:r>
          </a:p>
          <a:p>
            <a:pPr defTabSz="685800"/>
            <a:endParaRPr lang="en-US" dirty="0">
              <a:solidFill>
                <a:srgbClr val="002060"/>
              </a:solidFill>
            </a:endParaRPr>
          </a:p>
          <a:p>
            <a:pPr defTabSz="685800"/>
            <a:endParaRPr lang="en-US" dirty="0">
              <a:solidFill>
                <a:prstClr val="black"/>
              </a:solidFill>
            </a:endParaRPr>
          </a:p>
        </p:txBody>
      </p:sp>
      <p:sp>
        <p:nvSpPr>
          <p:cNvPr id="5" name="Star: 5 Points 4">
            <a:extLst>
              <a:ext uri="{FF2B5EF4-FFF2-40B4-BE49-F238E27FC236}">
                <a16:creationId xmlns:a16="http://schemas.microsoft.com/office/drawing/2014/main" id="{3210E906-7BD5-41AD-A5A9-8AC492B9D6D9}"/>
              </a:ext>
            </a:extLst>
          </p:cNvPr>
          <p:cNvSpPr/>
          <p:nvPr/>
        </p:nvSpPr>
        <p:spPr>
          <a:xfrm>
            <a:off x="3264595" y="3497102"/>
            <a:ext cx="125065" cy="89847"/>
          </a:xfrm>
          <a:prstGeom prst="star5">
            <a:avLst/>
          </a:prstGeom>
          <a:solidFill>
            <a:srgbClr val="0020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54F3C0A-58F0-4F14-BEB9-3B9C3AD115E6}"/>
              </a:ext>
            </a:extLst>
          </p:cNvPr>
          <p:cNvSpPr/>
          <p:nvPr/>
        </p:nvSpPr>
        <p:spPr>
          <a:xfrm>
            <a:off x="3284698" y="3179570"/>
            <a:ext cx="84858" cy="590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2235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PFAR Theme">
  <a:themeElements>
    <a:clrScheme name="PEPFAR">
      <a:dk1>
        <a:srgbClr val="16181A"/>
      </a:dk1>
      <a:lt1>
        <a:srgbClr val="FFFFFF"/>
      </a:lt1>
      <a:dk2>
        <a:srgbClr val="468CA8"/>
      </a:dk2>
      <a:lt2>
        <a:srgbClr val="16181A"/>
      </a:lt2>
      <a:accent1>
        <a:srgbClr val="B64C4B"/>
      </a:accent1>
      <a:accent2>
        <a:srgbClr val="468CA8"/>
      </a:accent2>
      <a:accent3>
        <a:srgbClr val="7F7F7F"/>
      </a:accent3>
      <a:accent4>
        <a:srgbClr val="F47C20"/>
      </a:accent4>
      <a:accent5>
        <a:srgbClr val="009999"/>
      </a:accent5>
      <a:accent6>
        <a:srgbClr val="047AAA"/>
      </a:accent6>
      <a:hlink>
        <a:srgbClr val="0563C1"/>
      </a:hlink>
      <a:folHlink>
        <a:srgbClr val="954F72"/>
      </a:folHlink>
    </a:clrScheme>
    <a:fontScheme name="PEPFA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PFAR Theme" id="{D554F53B-AEC7-4F82-A0D6-B045BF4FA345}" vid="{26E8B40A-6C7F-4326-89A2-440D0D9D62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PEPFAR Theme</Template>
  <TotalTime>6756</TotalTime>
  <Words>1127</Words>
  <Application>Microsoft Office PowerPoint</Application>
  <PresentationFormat>On-screen Show (4:3)</PresentationFormat>
  <Paragraphs>107</Paragraphs>
  <Slides>22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Unicode MS</vt:lpstr>
      <vt:lpstr>Calibri</vt:lpstr>
      <vt:lpstr>Century Gothic</vt:lpstr>
      <vt:lpstr>Segoe UI</vt:lpstr>
      <vt:lpstr>System Font Regular</vt:lpstr>
      <vt:lpstr>Times New Roman</vt:lpstr>
      <vt:lpstr>Wingdings</vt:lpstr>
      <vt:lpstr>PEPFAR Theme</vt:lpstr>
      <vt:lpstr>Dolutegravir in PEPFAR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 Zash et al. N Engl J Med 2018;379:979-981.</vt:lpstr>
      <vt:lpstr>PowerPoint Presentation</vt:lpstr>
      <vt:lpstr>PowerPoint Presentation</vt:lpstr>
      <vt:lpstr>PowerPoint Presentation</vt:lpstr>
      <vt:lpstr>PowerPoint Presentation</vt:lpstr>
      <vt:lpstr>Risks and benefits of dolutegravir-based antiretroviral drug regimens in sub-Saharan Africa: a modelling study Phillips et al Lancet HIV 2019 Feb; 6(2): e116–e127. </vt:lpstr>
      <vt:lpstr>Modeled strategies comparing outcomes for women and infants Dugdale et al. Ann Int Med 2019;apr 2, epub ahead of print</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Heather Watts</cp:lastModifiedBy>
  <cp:revision>284</cp:revision>
  <cp:lastPrinted>2018-10-10T15:20:16Z</cp:lastPrinted>
  <dcterms:created xsi:type="dcterms:W3CDTF">2016-06-15T16:19:40Z</dcterms:created>
  <dcterms:modified xsi:type="dcterms:W3CDTF">2019-07-21T20:47:18Z</dcterms:modified>
</cp:coreProperties>
</file>